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sldIdLst>
    <p:sldId id="256" r:id="rId2"/>
    <p:sldId id="272" r:id="rId3"/>
    <p:sldId id="271" r:id="rId4"/>
    <p:sldId id="270" r:id="rId5"/>
    <p:sldId id="257" r:id="rId6"/>
    <p:sldId id="258" r:id="rId7"/>
    <p:sldId id="259" r:id="rId8"/>
    <p:sldId id="260" r:id="rId9"/>
    <p:sldId id="261" r:id="rId10"/>
    <p:sldId id="262" r:id="rId11"/>
    <p:sldId id="263" r:id="rId12"/>
    <p:sldId id="264" r:id="rId13"/>
    <p:sldId id="265" r:id="rId14"/>
    <p:sldId id="266" r:id="rId15"/>
    <p:sldId id="267" r:id="rId16"/>
    <p:sldId id="273"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1-BEDB-45EB-8120-BF850D46B79A}"/>
              </c:ext>
            </c:extLst>
          </c:dPt>
          <c:dPt>
            <c:idx val="1"/>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5-BEDB-45EB-8120-BF850D46B79A}"/>
              </c:ext>
            </c:extLst>
          </c:dPt>
          <c:dPt>
            <c:idx val="2"/>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4-BEDB-45EB-8120-BF850D46B79A}"/>
              </c:ext>
            </c:extLst>
          </c:dPt>
          <c:dPt>
            <c:idx val="3"/>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BEDB-45EB-8120-BF850D46B79A}"/>
              </c:ext>
            </c:extLst>
          </c:dPt>
          <c:dPt>
            <c:idx val="4"/>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BEDB-45EB-8120-BF850D46B79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سرمایه گزاری سهام عدالت </c:v>
                </c:pt>
                <c:pt idx="1">
                  <c:v>نفت سپاهان </c:v>
                </c:pt>
                <c:pt idx="2">
                  <c:v>بانک صادرات</c:v>
                </c:pt>
                <c:pt idx="3">
                  <c:v>پالایشی یکم</c:v>
                </c:pt>
                <c:pt idx="4">
                  <c:v>پتروشیمی تابان فردا</c:v>
                </c:pt>
              </c:strCache>
            </c:strRef>
          </c:cat>
          <c:val>
            <c:numRef>
              <c:f>Sheet1!$B$2:$B$6</c:f>
              <c:numCache>
                <c:formatCode>General</c:formatCode>
                <c:ptCount val="5"/>
                <c:pt idx="0">
                  <c:v>12</c:v>
                </c:pt>
                <c:pt idx="1">
                  <c:v>3.5</c:v>
                </c:pt>
                <c:pt idx="2">
                  <c:v>4.7</c:v>
                </c:pt>
                <c:pt idx="3">
                  <c:v>2.4</c:v>
                </c:pt>
                <c:pt idx="4">
                  <c:v>4.7</c:v>
                </c:pt>
              </c:numCache>
            </c:numRef>
          </c:val>
          <c:extLst>
            <c:ext xmlns:c16="http://schemas.microsoft.com/office/drawing/2014/chart" uri="{C3380CC4-5D6E-409C-BE32-E72D297353CC}">
              <c16:uniqueId val="{00000000-BEDB-45EB-8120-BF850D46B79A}"/>
            </c:ext>
          </c:extLst>
        </c:ser>
        <c:dLbls>
          <c:dLblPos val="bestFit"/>
          <c:showLegendKey val="0"/>
          <c:showVal val="1"/>
          <c:showCatName val="0"/>
          <c:showSerName val="0"/>
          <c:showPercent val="0"/>
          <c:showBubbleSize val="0"/>
          <c:showLeaderLines val="1"/>
        </c:dLbls>
      </c:pie3D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gradFill rotWithShape="1">
              <a:gsLst>
                <a:gs pos="0">
                  <a:schemeClr val="accent6">
                    <a:tint val="65000"/>
                    <a:tint val="96000"/>
                    <a:satMod val="100000"/>
                    <a:lumMod val="104000"/>
                  </a:schemeClr>
                </a:gs>
                <a:gs pos="78000">
                  <a:schemeClr val="accent6">
                    <a:tint val="65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فروردین</c:v>
                </c:pt>
                <c:pt idx="1">
                  <c:v>اردیبهشت</c:v>
                </c:pt>
                <c:pt idx="2">
                  <c:v>خرداد</c:v>
                </c:pt>
                <c:pt idx="3">
                  <c:v>تیر</c:v>
                </c:pt>
                <c:pt idx="4">
                  <c:v>مرداد</c:v>
                </c:pt>
                <c:pt idx="5">
                  <c:v>شهریور</c:v>
                </c:pt>
                <c:pt idx="6">
                  <c:v>مهر</c:v>
                </c:pt>
                <c:pt idx="7">
                  <c:v>آبان </c:v>
                </c:pt>
                <c:pt idx="8">
                  <c:v>آذر</c:v>
                </c:pt>
                <c:pt idx="9">
                  <c:v>دی </c:v>
                </c:pt>
                <c:pt idx="10">
                  <c:v>بهمن </c:v>
                </c:pt>
                <c:pt idx="11">
                  <c:v>اسفند </c:v>
                </c:pt>
              </c:strCache>
            </c:strRef>
          </c:cat>
          <c:val>
            <c:numRef>
              <c:f>Sheet1!$B$2:$B$13</c:f>
              <c:numCache>
                <c:formatCode>General</c:formatCode>
                <c:ptCount val="12"/>
                <c:pt idx="0">
                  <c:v>1988862</c:v>
                </c:pt>
                <c:pt idx="1">
                  <c:v>1913571</c:v>
                </c:pt>
                <c:pt idx="2">
                  <c:v>1895406</c:v>
                </c:pt>
                <c:pt idx="3">
                  <c:v>1777517</c:v>
                </c:pt>
                <c:pt idx="4">
                  <c:v>1827145</c:v>
                </c:pt>
                <c:pt idx="5">
                  <c:v>1882698</c:v>
                </c:pt>
                <c:pt idx="6">
                  <c:v>1847036</c:v>
                </c:pt>
                <c:pt idx="7">
                  <c:v>1823246</c:v>
                </c:pt>
                <c:pt idx="8">
                  <c:v>1896129</c:v>
                </c:pt>
                <c:pt idx="9">
                  <c:v>1931384</c:v>
                </c:pt>
                <c:pt idx="10">
                  <c:v>2029561</c:v>
                </c:pt>
                <c:pt idx="11">
                  <c:v>1881184</c:v>
                </c:pt>
              </c:numCache>
            </c:numRef>
          </c:val>
          <c:extLst>
            <c:ext xmlns:c16="http://schemas.microsoft.com/office/drawing/2014/chart" uri="{C3380CC4-5D6E-409C-BE32-E72D297353CC}">
              <c16:uniqueId val="{00000000-BC4E-45EE-9902-ACAC3623566F}"/>
            </c:ext>
          </c:extLst>
        </c:ser>
        <c:ser>
          <c:idx val="1"/>
          <c:order val="1"/>
          <c:tx>
            <c:strRef>
              <c:f>Sheet1!$C$1</c:f>
              <c:strCache>
                <c:ptCount val="1"/>
                <c:pt idx="0">
                  <c:v>Series 2</c:v>
                </c:pt>
              </c:strCache>
            </c:strRef>
          </c:tx>
          <c:spPr>
            <a:gradFill rotWithShape="1">
              <a:gsLst>
                <a:gs pos="0">
                  <a:schemeClr val="accent6">
                    <a:tint val="96000"/>
                    <a:satMod val="100000"/>
                    <a:lumMod val="104000"/>
                  </a:schemeClr>
                </a:gs>
                <a:gs pos="78000">
                  <a:schemeClr val="accent6">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فروردین</c:v>
                </c:pt>
                <c:pt idx="1">
                  <c:v>اردیبهشت</c:v>
                </c:pt>
                <c:pt idx="2">
                  <c:v>خرداد</c:v>
                </c:pt>
                <c:pt idx="3">
                  <c:v>تیر</c:v>
                </c:pt>
                <c:pt idx="4">
                  <c:v>مرداد</c:v>
                </c:pt>
                <c:pt idx="5">
                  <c:v>شهریور</c:v>
                </c:pt>
                <c:pt idx="6">
                  <c:v>مهر</c:v>
                </c:pt>
                <c:pt idx="7">
                  <c:v>آبان </c:v>
                </c:pt>
                <c:pt idx="8">
                  <c:v>آذر</c:v>
                </c:pt>
                <c:pt idx="9">
                  <c:v>دی </c:v>
                </c:pt>
                <c:pt idx="10">
                  <c:v>بهمن </c:v>
                </c:pt>
                <c:pt idx="11">
                  <c:v>اسفند </c:v>
                </c:pt>
              </c:strCache>
            </c:strRef>
          </c:cat>
          <c:val>
            <c:numRef>
              <c:f>Sheet1!$C$2:$C$13</c:f>
            </c:numRef>
          </c:val>
          <c:extLst>
            <c:ext xmlns:c16="http://schemas.microsoft.com/office/drawing/2014/chart" uri="{C3380CC4-5D6E-409C-BE32-E72D297353CC}">
              <c16:uniqueId val="{00000001-BC4E-45EE-9902-ACAC3623566F}"/>
            </c:ext>
          </c:extLst>
        </c:ser>
        <c:ser>
          <c:idx val="2"/>
          <c:order val="2"/>
          <c:tx>
            <c:strRef>
              <c:f>Sheet1!$D$1</c:f>
              <c:strCache>
                <c:ptCount val="1"/>
                <c:pt idx="0">
                  <c:v>Series 3</c:v>
                </c:pt>
              </c:strCache>
            </c:strRef>
          </c:tx>
          <c:spPr>
            <a:gradFill rotWithShape="1">
              <a:gsLst>
                <a:gs pos="0">
                  <a:schemeClr val="accent6">
                    <a:shade val="65000"/>
                    <a:tint val="96000"/>
                    <a:satMod val="100000"/>
                    <a:lumMod val="104000"/>
                  </a:schemeClr>
                </a:gs>
                <a:gs pos="78000">
                  <a:schemeClr val="accent6">
                    <a:shade val="65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فروردین</c:v>
                </c:pt>
                <c:pt idx="1">
                  <c:v>اردیبهشت</c:v>
                </c:pt>
                <c:pt idx="2">
                  <c:v>خرداد</c:v>
                </c:pt>
                <c:pt idx="3">
                  <c:v>تیر</c:v>
                </c:pt>
                <c:pt idx="4">
                  <c:v>مرداد</c:v>
                </c:pt>
                <c:pt idx="5">
                  <c:v>شهریور</c:v>
                </c:pt>
                <c:pt idx="6">
                  <c:v>مهر</c:v>
                </c:pt>
                <c:pt idx="7">
                  <c:v>آبان </c:v>
                </c:pt>
                <c:pt idx="8">
                  <c:v>آذر</c:v>
                </c:pt>
                <c:pt idx="9">
                  <c:v>دی </c:v>
                </c:pt>
                <c:pt idx="10">
                  <c:v>بهمن </c:v>
                </c:pt>
                <c:pt idx="11">
                  <c:v>اسفند </c:v>
                </c:pt>
              </c:strCache>
            </c:strRef>
          </c:cat>
          <c:val>
            <c:numRef>
              <c:f>Sheet1!$D$2:$D$13</c:f>
            </c:numRef>
          </c:val>
          <c:extLst>
            <c:ext xmlns:c16="http://schemas.microsoft.com/office/drawing/2014/chart" uri="{C3380CC4-5D6E-409C-BE32-E72D297353CC}">
              <c16:uniqueId val="{00000002-BC4E-45EE-9902-ACAC3623566F}"/>
            </c:ext>
          </c:extLst>
        </c:ser>
        <c:dLbls>
          <c:showLegendKey val="0"/>
          <c:showVal val="1"/>
          <c:showCatName val="0"/>
          <c:showSerName val="0"/>
          <c:showPercent val="0"/>
          <c:showBubbleSize val="0"/>
        </c:dLbls>
        <c:gapWidth val="150"/>
        <c:shape val="box"/>
        <c:axId val="1476617376"/>
        <c:axId val="1783740048"/>
        <c:axId val="1479448736"/>
      </c:bar3DChart>
      <c:catAx>
        <c:axId val="147661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3740048"/>
        <c:crosses val="autoZero"/>
        <c:auto val="1"/>
        <c:lblAlgn val="ctr"/>
        <c:lblOffset val="100"/>
        <c:noMultiLvlLbl val="0"/>
      </c:catAx>
      <c:valAx>
        <c:axId val="1783740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6617376"/>
        <c:crosses val="autoZero"/>
        <c:crossBetween val="between"/>
      </c:valAx>
      <c:serAx>
        <c:axId val="1479448736"/>
        <c:scaling>
          <c:orientation val="minMax"/>
        </c:scaling>
        <c:delete val="1"/>
        <c:axPos val="b"/>
        <c:majorTickMark val="none"/>
        <c:minorTickMark val="none"/>
        <c:tickLblPos val="nextTo"/>
        <c:crossAx val="1783740048"/>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Sheet1!$B$1</c:f>
              <c:strCache>
                <c:ptCount val="1"/>
                <c:pt idx="0">
                  <c:v>Series 1</c:v>
                </c:pt>
              </c:strCache>
            </c:strRef>
          </c:tx>
          <c:spPr>
            <a:solidFill>
              <a:schemeClr val="accent1">
                <a:tint val="65000"/>
              </a:schemeClr>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29</c:v>
                </c:pt>
                <c:pt idx="1">
                  <c:v>71</c:v>
                </c:pt>
                <c:pt idx="2">
                  <c:v>46</c:v>
                </c:pt>
                <c:pt idx="3">
                  <c:v>56</c:v>
                </c:pt>
              </c:numCache>
            </c:numRef>
          </c:val>
          <c:smooth val="0"/>
          <c:extLst>
            <c:ext xmlns:c16="http://schemas.microsoft.com/office/drawing/2014/chart" uri="{C3380CC4-5D6E-409C-BE32-E72D297353CC}">
              <c16:uniqueId val="{00000000-1AFB-4359-BF3D-CAE83786C790}"/>
            </c:ext>
          </c:extLst>
        </c:ser>
        <c:ser>
          <c:idx val="1"/>
          <c:order val="1"/>
          <c:tx>
            <c:strRef>
              <c:f>Sheet1!$C$1</c:f>
              <c:strCache>
                <c:ptCount val="1"/>
                <c:pt idx="0">
                  <c:v>Series 2</c:v>
                </c:pt>
              </c:strCache>
            </c:strRef>
          </c:tx>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smooth val="0"/>
          <c:extLst>
            <c:ext xmlns:c16="http://schemas.microsoft.com/office/drawing/2014/chart" uri="{C3380CC4-5D6E-409C-BE32-E72D297353CC}">
              <c16:uniqueId val="{00000001-1AFB-4359-BF3D-CAE83786C790}"/>
            </c:ext>
          </c:extLst>
        </c:ser>
        <c:ser>
          <c:idx val="2"/>
          <c:order val="2"/>
          <c:tx>
            <c:strRef>
              <c:f>Sheet1!$D$1</c:f>
              <c:strCache>
                <c:ptCount val="1"/>
                <c:pt idx="0">
                  <c:v>Series 3</c:v>
                </c:pt>
              </c:strCache>
            </c:strRef>
          </c:tx>
          <c:spPr>
            <a:solidFill>
              <a:schemeClr val="accent1">
                <a:shade val="65000"/>
              </a:schemeClr>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smooth val="0"/>
          <c:extLst>
            <c:ext xmlns:c16="http://schemas.microsoft.com/office/drawing/2014/chart" uri="{C3380CC4-5D6E-409C-BE32-E72D297353CC}">
              <c16:uniqueId val="{00000002-1AFB-4359-BF3D-CAE83786C790}"/>
            </c:ext>
          </c:extLst>
        </c:ser>
        <c:dLbls>
          <c:showLegendKey val="0"/>
          <c:showVal val="1"/>
          <c:showCatName val="0"/>
          <c:showSerName val="0"/>
          <c:showPercent val="0"/>
          <c:showBubbleSize val="0"/>
        </c:dLbls>
        <c:axId val="966393344"/>
        <c:axId val="966391424"/>
        <c:axId val="972117920"/>
      </c:line3DChart>
      <c:catAx>
        <c:axId val="966393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6391424"/>
        <c:crosses val="autoZero"/>
        <c:auto val="1"/>
        <c:lblAlgn val="ctr"/>
        <c:lblOffset val="100"/>
        <c:noMultiLvlLbl val="0"/>
      </c:catAx>
      <c:valAx>
        <c:axId val="966391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6393344"/>
        <c:crosses val="autoZero"/>
        <c:crossBetween val="between"/>
      </c:valAx>
      <c:serAx>
        <c:axId val="972117920"/>
        <c:scaling>
          <c:orientation val="minMax"/>
        </c:scaling>
        <c:delete val="1"/>
        <c:axPos val="b"/>
        <c:majorTickMark val="out"/>
        <c:minorTickMark val="none"/>
        <c:tickLblPos val="nextTo"/>
        <c:crossAx val="966391424"/>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6">
                    <a:tint val="96000"/>
                    <a:satMod val="100000"/>
                    <a:lumMod val="104000"/>
                  </a:schemeClr>
                </a:gs>
                <a:gs pos="78000">
                  <a:schemeClr val="accent6">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4</c:v>
                </c:pt>
                <c:pt idx="1">
                  <c:v>4</c:v>
                </c:pt>
                <c:pt idx="2">
                  <c:v>5</c:v>
                </c:pt>
                <c:pt idx="3">
                  <c:v>13</c:v>
                </c:pt>
              </c:numCache>
            </c:numRef>
          </c:val>
          <c:extLst>
            <c:ext xmlns:c16="http://schemas.microsoft.com/office/drawing/2014/chart" uri="{C3380CC4-5D6E-409C-BE32-E72D297353CC}">
              <c16:uniqueId val="{00000000-A321-49FD-B0BC-4307D34FA28D}"/>
            </c:ext>
          </c:extLst>
        </c:ser>
        <c:ser>
          <c:idx val="1"/>
          <c:order val="1"/>
          <c:tx>
            <c:strRef>
              <c:f>Sheet1!$C$1</c:f>
              <c:strCache>
                <c:ptCount val="1"/>
                <c:pt idx="0">
                  <c:v>Series 2</c:v>
                </c:pt>
              </c:strCache>
            </c:strRef>
          </c:tx>
          <c:spPr>
            <a:gradFill rotWithShape="1">
              <a:gsLst>
                <a:gs pos="0">
                  <a:schemeClr val="accent5">
                    <a:tint val="96000"/>
                    <a:satMod val="100000"/>
                    <a:lumMod val="104000"/>
                  </a:schemeClr>
                </a:gs>
                <a:gs pos="78000">
                  <a:schemeClr val="accent5">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extLst>
            <c:ext xmlns:c16="http://schemas.microsoft.com/office/drawing/2014/chart" uri="{C3380CC4-5D6E-409C-BE32-E72D297353CC}">
              <c16:uniqueId val="{00000001-A321-49FD-B0BC-4307D34FA28D}"/>
            </c:ext>
          </c:extLst>
        </c:ser>
        <c:ser>
          <c:idx val="2"/>
          <c:order val="2"/>
          <c:tx>
            <c:strRef>
              <c:f>Sheet1!$D$1</c:f>
              <c:strCache>
                <c:ptCount val="1"/>
                <c:pt idx="0">
                  <c:v>Series 3</c:v>
                </c:pt>
              </c:strCache>
            </c:strRef>
          </c:tx>
          <c:spPr>
            <a:gradFill rotWithShape="1">
              <a:gsLst>
                <a:gs pos="0">
                  <a:schemeClr val="accent4">
                    <a:tint val="96000"/>
                    <a:satMod val="100000"/>
                    <a:lumMod val="104000"/>
                  </a:schemeClr>
                </a:gs>
                <a:gs pos="78000">
                  <a:schemeClr val="accent4">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extLst>
            <c:ext xmlns:c16="http://schemas.microsoft.com/office/drawing/2014/chart" uri="{C3380CC4-5D6E-409C-BE32-E72D297353CC}">
              <c16:uniqueId val="{00000002-A321-49FD-B0BC-4307D34FA28D}"/>
            </c:ext>
          </c:extLst>
        </c:ser>
        <c:dLbls>
          <c:showLegendKey val="0"/>
          <c:showVal val="1"/>
          <c:showCatName val="0"/>
          <c:showSerName val="0"/>
          <c:showPercent val="0"/>
          <c:showBubbleSize val="0"/>
        </c:dLbls>
        <c:gapWidth val="150"/>
        <c:shape val="box"/>
        <c:axId val="807941616"/>
        <c:axId val="807940176"/>
        <c:axId val="0"/>
      </c:bar3DChart>
      <c:catAx>
        <c:axId val="807941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7940176"/>
        <c:crosses val="autoZero"/>
        <c:auto val="1"/>
        <c:lblAlgn val="ctr"/>
        <c:lblOffset val="100"/>
        <c:noMultiLvlLbl val="0"/>
      </c:catAx>
      <c:valAx>
        <c:axId val="80794017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7941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18</c:v>
                </c:pt>
                <c:pt idx="1">
                  <c:v>22</c:v>
                </c:pt>
                <c:pt idx="2">
                  <c:v>40</c:v>
                </c:pt>
                <c:pt idx="3">
                  <c:v>36</c:v>
                </c:pt>
              </c:numCache>
            </c:numRef>
          </c:val>
          <c:extLst>
            <c:ext xmlns:c16="http://schemas.microsoft.com/office/drawing/2014/chart" uri="{C3380CC4-5D6E-409C-BE32-E72D297353CC}">
              <c16:uniqueId val="{00000000-447D-4AAC-BBC8-BC64019B953E}"/>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extLst>
            <c:ext xmlns:c16="http://schemas.microsoft.com/office/drawing/2014/chart" uri="{C3380CC4-5D6E-409C-BE32-E72D297353CC}">
              <c16:uniqueId val="{00000001-447D-4AAC-BBC8-BC64019B953E}"/>
            </c:ext>
          </c:extLst>
        </c:ser>
        <c:ser>
          <c:idx val="2"/>
          <c:order val="2"/>
          <c:tx>
            <c:strRef>
              <c:f>Sheet1!$D$1</c:f>
              <c:strCache>
                <c:ptCount val="1"/>
                <c:pt idx="0">
                  <c:v>Series 3</c:v>
                </c:pt>
              </c:strCache>
            </c:strRef>
          </c:tx>
          <c:spPr>
            <a:solidFill>
              <a:schemeClr val="accent2">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extLst>
            <c:ext xmlns:c16="http://schemas.microsoft.com/office/drawing/2014/chart" uri="{C3380CC4-5D6E-409C-BE32-E72D297353CC}">
              <c16:uniqueId val="{00000002-447D-4AAC-BBC8-BC64019B953E}"/>
            </c:ext>
          </c:extLst>
        </c:ser>
        <c:dLbls>
          <c:dLblPos val="outEnd"/>
          <c:showLegendKey val="0"/>
          <c:showVal val="1"/>
          <c:showCatName val="0"/>
          <c:showSerName val="0"/>
          <c:showPercent val="0"/>
          <c:showBubbleSize val="0"/>
        </c:dLbls>
        <c:gapWidth val="199"/>
        <c:axId val="1417485728"/>
        <c:axId val="1417483328"/>
      </c:barChart>
      <c:catAx>
        <c:axId val="14174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417483328"/>
        <c:crosses val="autoZero"/>
        <c:auto val="1"/>
        <c:lblAlgn val="ctr"/>
        <c:lblOffset val="100"/>
        <c:noMultiLvlLbl val="0"/>
      </c:catAx>
      <c:valAx>
        <c:axId val="14174833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7485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5322723744039039E-2"/>
          <c:y val="3.2623207986058729E-2"/>
          <c:w val="0.95176647813389526"/>
          <c:h val="0.86978324002134033"/>
        </c:manualLayout>
      </c:layout>
      <c:lineChart>
        <c:grouping val="standard"/>
        <c:varyColors val="0"/>
        <c:ser>
          <c:idx val="0"/>
          <c:order val="0"/>
          <c:tx>
            <c:strRef>
              <c:f>Sheet1!$B$1</c:f>
              <c:strCache>
                <c:ptCount val="1"/>
                <c:pt idx="0">
                  <c:v>Series 1</c:v>
                </c:pt>
              </c:strCache>
            </c:strRef>
          </c:tx>
          <c:spPr>
            <a:ln w="34925" cap="rnd">
              <a:solidFill>
                <a:schemeClr val="accent1">
                  <a:shade val="65000"/>
                </a:schemeClr>
              </a:solidFill>
              <a:round/>
            </a:ln>
            <a:effectLst>
              <a:outerShdw blurRad="57150" dist="19050" dir="5400000" algn="ctr" rotWithShape="0">
                <a:srgbClr val="000000">
                  <a:alpha val="48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12</c:v>
                </c:pt>
                <c:pt idx="1">
                  <c:v>19</c:v>
                </c:pt>
                <c:pt idx="2">
                  <c:v>26</c:v>
                </c:pt>
                <c:pt idx="3">
                  <c:v>26</c:v>
                </c:pt>
              </c:numCache>
            </c:numRef>
          </c:val>
          <c:smooth val="0"/>
          <c:extLst>
            <c:ext xmlns:c16="http://schemas.microsoft.com/office/drawing/2014/chart" uri="{C3380CC4-5D6E-409C-BE32-E72D297353CC}">
              <c16:uniqueId val="{00000000-C00A-4D3B-97E3-2B0663B67CBF}"/>
            </c:ext>
          </c:extLst>
        </c:ser>
        <c:ser>
          <c:idx val="1"/>
          <c:order val="1"/>
          <c:tx>
            <c:strRef>
              <c:f>Sheet1!$C$1</c:f>
              <c:strCache>
                <c:ptCount val="1"/>
                <c:pt idx="0">
                  <c:v>Series 2</c:v>
                </c:pt>
              </c:strCache>
            </c:strRef>
          </c:tx>
          <c:spPr>
            <a:ln w="34925" cap="rnd">
              <a:solidFill>
                <a:schemeClr val="accent1"/>
              </a:solidFill>
              <a:round/>
            </a:ln>
            <a:effectLst>
              <a:outerShdw blurRad="57150" dist="19050" dir="5400000" algn="ctr" rotWithShape="0">
                <a:srgbClr val="000000">
                  <a:alpha val="48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smooth val="0"/>
          <c:extLst>
            <c:ext xmlns:c16="http://schemas.microsoft.com/office/drawing/2014/chart" uri="{C3380CC4-5D6E-409C-BE32-E72D297353CC}">
              <c16:uniqueId val="{00000001-C00A-4D3B-97E3-2B0663B67CBF}"/>
            </c:ext>
          </c:extLst>
        </c:ser>
        <c:ser>
          <c:idx val="2"/>
          <c:order val="2"/>
          <c:tx>
            <c:strRef>
              <c:f>Sheet1!$D$1</c:f>
              <c:strCache>
                <c:ptCount val="1"/>
                <c:pt idx="0">
                  <c:v>Series 3</c:v>
                </c:pt>
              </c:strCache>
            </c:strRef>
          </c:tx>
          <c:spPr>
            <a:ln w="34925" cap="rnd">
              <a:solidFill>
                <a:schemeClr val="accent1">
                  <a:tint val="65000"/>
                </a:schemeClr>
              </a:solidFill>
              <a:round/>
            </a:ln>
            <a:effectLst>
              <a:outerShdw blurRad="57150" dist="19050" dir="5400000" algn="ctr" rotWithShape="0">
                <a:srgbClr val="000000">
                  <a:alpha val="48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smooth val="0"/>
          <c:extLst>
            <c:ext xmlns:c16="http://schemas.microsoft.com/office/drawing/2014/chart" uri="{C3380CC4-5D6E-409C-BE32-E72D297353CC}">
              <c16:uniqueId val="{00000002-C00A-4D3B-97E3-2B0663B67CBF}"/>
            </c:ext>
          </c:extLst>
        </c:ser>
        <c:dLbls>
          <c:dLblPos val="t"/>
          <c:showLegendKey val="0"/>
          <c:showVal val="1"/>
          <c:showCatName val="0"/>
          <c:showSerName val="0"/>
          <c:showPercent val="0"/>
          <c:showBubbleSize val="0"/>
        </c:dLbls>
        <c:smooth val="0"/>
        <c:axId val="1484843264"/>
        <c:axId val="1417482368"/>
      </c:lineChart>
      <c:catAx>
        <c:axId val="1484843264"/>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17482368"/>
        <c:crosses val="autoZero"/>
        <c:auto val="1"/>
        <c:lblAlgn val="ctr"/>
        <c:lblOffset val="100"/>
        <c:noMultiLvlLbl val="0"/>
      </c:catAx>
      <c:valAx>
        <c:axId val="14174823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48484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36</c:v>
                </c:pt>
                <c:pt idx="1">
                  <c:v>36</c:v>
                </c:pt>
                <c:pt idx="2">
                  <c:v>36</c:v>
                </c:pt>
                <c:pt idx="3">
                  <c:v>16</c:v>
                </c:pt>
              </c:numCache>
            </c:numRef>
          </c:val>
          <c:extLst>
            <c:ext xmlns:c16="http://schemas.microsoft.com/office/drawing/2014/chart" uri="{C3380CC4-5D6E-409C-BE32-E72D297353CC}">
              <c16:uniqueId val="{00000000-AD2C-4294-84AB-AFF3C3D63061}"/>
            </c:ext>
          </c:extLst>
        </c:ser>
        <c:ser>
          <c:idx val="1"/>
          <c:order val="1"/>
          <c:tx>
            <c:strRef>
              <c:f>Sheet1!$C$1</c:f>
              <c:strCache>
                <c:ptCount val="1"/>
                <c:pt idx="0">
                  <c:v>Series 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extLst>
            <c:ext xmlns:c16="http://schemas.microsoft.com/office/drawing/2014/chart" uri="{C3380CC4-5D6E-409C-BE32-E72D297353CC}">
              <c16:uniqueId val="{00000001-AD2C-4294-84AB-AFF3C3D63061}"/>
            </c:ext>
          </c:extLst>
        </c:ser>
        <c:ser>
          <c:idx val="2"/>
          <c:order val="2"/>
          <c:tx>
            <c:strRef>
              <c:f>Sheet1!$D$1</c:f>
              <c:strCache>
                <c:ptCount val="1"/>
                <c:pt idx="0">
                  <c:v>Series 3</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extLst>
            <c:ext xmlns:c16="http://schemas.microsoft.com/office/drawing/2014/chart" uri="{C3380CC4-5D6E-409C-BE32-E72D297353CC}">
              <c16:uniqueId val="{00000002-AD2C-4294-84AB-AFF3C3D63061}"/>
            </c:ext>
          </c:extLst>
        </c:ser>
        <c:dLbls>
          <c:dLblPos val="outEnd"/>
          <c:showLegendKey val="0"/>
          <c:showVal val="1"/>
          <c:showCatName val="0"/>
          <c:showSerName val="0"/>
          <c:showPercent val="0"/>
          <c:showBubbleSize val="0"/>
        </c:dLbls>
        <c:gapWidth val="219"/>
        <c:overlap val="-27"/>
        <c:axId val="1418038768"/>
        <c:axId val="1418040208"/>
      </c:barChart>
      <c:catAx>
        <c:axId val="141803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8040208"/>
        <c:crosses val="autoZero"/>
        <c:auto val="1"/>
        <c:lblAlgn val="ctr"/>
        <c:lblOffset val="100"/>
        <c:noMultiLvlLbl val="0"/>
      </c:catAx>
      <c:valAx>
        <c:axId val="1418040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803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rotWithShape="1">
              <a:gsLst>
                <a:gs pos="0">
                  <a:schemeClr val="accent4">
                    <a:shade val="65000"/>
                    <a:tint val="96000"/>
                    <a:satMod val="100000"/>
                    <a:lumMod val="104000"/>
                  </a:schemeClr>
                </a:gs>
                <a:gs pos="78000">
                  <a:schemeClr val="accent4">
                    <a:shade val="65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142300</c:v>
                </c:pt>
                <c:pt idx="1">
                  <c:v>253300</c:v>
                </c:pt>
                <c:pt idx="2">
                  <c:v>290000</c:v>
                </c:pt>
                <c:pt idx="3">
                  <c:v>370000</c:v>
                </c:pt>
              </c:numCache>
            </c:numRef>
          </c:val>
          <c:extLst>
            <c:ext xmlns:c16="http://schemas.microsoft.com/office/drawing/2014/chart" uri="{C3380CC4-5D6E-409C-BE32-E72D297353CC}">
              <c16:uniqueId val="{00000000-39C4-476F-872E-34FCC515AE52}"/>
            </c:ext>
          </c:extLst>
        </c:ser>
        <c:ser>
          <c:idx val="1"/>
          <c:order val="1"/>
          <c:tx>
            <c:strRef>
              <c:f>Sheet1!$C$1</c:f>
              <c:strCache>
                <c:ptCount val="1"/>
                <c:pt idx="0">
                  <c:v>Series 2</c:v>
                </c:pt>
              </c:strCache>
            </c:strRef>
          </c:tx>
          <c:spPr>
            <a:gradFill rotWithShape="1">
              <a:gsLst>
                <a:gs pos="0">
                  <a:schemeClr val="accent4">
                    <a:tint val="96000"/>
                    <a:satMod val="100000"/>
                    <a:lumMod val="104000"/>
                  </a:schemeClr>
                </a:gs>
                <a:gs pos="78000">
                  <a:schemeClr val="accent4">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extLst>
            <c:ext xmlns:c16="http://schemas.microsoft.com/office/drawing/2014/chart" uri="{C3380CC4-5D6E-409C-BE32-E72D297353CC}">
              <c16:uniqueId val="{00000001-39C4-476F-872E-34FCC515AE52}"/>
            </c:ext>
          </c:extLst>
        </c:ser>
        <c:ser>
          <c:idx val="2"/>
          <c:order val="2"/>
          <c:tx>
            <c:strRef>
              <c:f>Sheet1!$D$1</c:f>
              <c:strCache>
                <c:ptCount val="1"/>
                <c:pt idx="0">
                  <c:v>Series 3</c:v>
                </c:pt>
              </c:strCache>
            </c:strRef>
          </c:tx>
          <c:spPr>
            <a:gradFill rotWithShape="1">
              <a:gsLst>
                <a:gs pos="0">
                  <a:schemeClr val="accent4">
                    <a:tint val="65000"/>
                    <a:tint val="96000"/>
                    <a:satMod val="100000"/>
                    <a:lumMod val="104000"/>
                  </a:schemeClr>
                </a:gs>
                <a:gs pos="78000">
                  <a:schemeClr val="accent4">
                    <a:tint val="65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extLst>
            <c:ext xmlns:c16="http://schemas.microsoft.com/office/drawing/2014/chart" uri="{C3380CC4-5D6E-409C-BE32-E72D297353CC}">
              <c16:uniqueId val="{00000002-39C4-476F-872E-34FCC515AE52}"/>
            </c:ext>
          </c:extLst>
        </c:ser>
        <c:dLbls>
          <c:dLblPos val="outEnd"/>
          <c:showLegendKey val="0"/>
          <c:showVal val="1"/>
          <c:showCatName val="0"/>
          <c:showSerName val="0"/>
          <c:showPercent val="0"/>
          <c:showBubbleSize val="0"/>
        </c:dLbls>
        <c:gapWidth val="100"/>
        <c:overlap val="-24"/>
        <c:axId val="1487639120"/>
        <c:axId val="1364241968"/>
      </c:barChart>
      <c:catAx>
        <c:axId val="1487639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4241968"/>
        <c:crosses val="autoZero"/>
        <c:auto val="1"/>
        <c:lblAlgn val="ctr"/>
        <c:lblOffset val="100"/>
        <c:noMultiLvlLbl val="0"/>
      </c:catAx>
      <c:valAx>
        <c:axId val="1364241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87639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tx>
            <c:strRef>
              <c:f>Sheet1!$B$1</c:f>
              <c:strCache>
                <c:ptCount val="1"/>
                <c:pt idx="0">
                  <c:v>Series 1</c:v>
                </c:pt>
              </c:strCache>
            </c:strRef>
          </c:tx>
          <c:spPr>
            <a:gradFill rotWithShape="1">
              <a:gsLst>
                <a:gs pos="0">
                  <a:schemeClr val="accent3">
                    <a:tint val="65000"/>
                    <a:tint val="96000"/>
                    <a:satMod val="100000"/>
                    <a:lumMod val="104000"/>
                  </a:schemeClr>
                </a:gs>
                <a:gs pos="78000">
                  <a:schemeClr val="accent3">
                    <a:tint val="65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9600</c:v>
                </c:pt>
                <c:pt idx="1">
                  <c:v>26100</c:v>
                </c:pt>
                <c:pt idx="2">
                  <c:v>33800</c:v>
                </c:pt>
                <c:pt idx="3">
                  <c:v>16500</c:v>
                </c:pt>
              </c:numCache>
            </c:numRef>
          </c:val>
          <c:extLst>
            <c:ext xmlns:c16="http://schemas.microsoft.com/office/drawing/2014/chart" uri="{C3380CC4-5D6E-409C-BE32-E72D297353CC}">
              <c16:uniqueId val="{00000000-CF8F-4AE3-B001-C5E5CD674D97}"/>
            </c:ext>
          </c:extLst>
        </c:ser>
        <c:ser>
          <c:idx val="1"/>
          <c:order val="1"/>
          <c:tx>
            <c:strRef>
              <c:f>Sheet1!$C$1</c:f>
              <c:strCache>
                <c:ptCount val="1"/>
                <c:pt idx="0">
                  <c:v>Series 2</c:v>
                </c:pt>
              </c:strCache>
            </c:strRef>
          </c:tx>
          <c:spPr>
            <a:gradFill rotWithShape="1">
              <a:gsLst>
                <a:gs pos="0">
                  <a:schemeClr val="accent3">
                    <a:tint val="96000"/>
                    <a:satMod val="100000"/>
                    <a:lumMod val="104000"/>
                  </a:schemeClr>
                </a:gs>
                <a:gs pos="78000">
                  <a:schemeClr val="accent3">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extLst>
            <c:ext xmlns:c16="http://schemas.microsoft.com/office/drawing/2014/chart" uri="{C3380CC4-5D6E-409C-BE32-E72D297353CC}">
              <c16:uniqueId val="{00000001-CF8F-4AE3-B001-C5E5CD674D97}"/>
            </c:ext>
          </c:extLst>
        </c:ser>
        <c:ser>
          <c:idx val="2"/>
          <c:order val="2"/>
          <c:tx>
            <c:strRef>
              <c:f>Sheet1!$D$1</c:f>
              <c:strCache>
                <c:ptCount val="1"/>
                <c:pt idx="0">
                  <c:v>Series 3</c:v>
                </c:pt>
              </c:strCache>
            </c:strRef>
          </c:tx>
          <c:spPr>
            <a:gradFill rotWithShape="1">
              <a:gsLst>
                <a:gs pos="0">
                  <a:schemeClr val="accent3">
                    <a:shade val="65000"/>
                    <a:tint val="96000"/>
                    <a:satMod val="100000"/>
                    <a:lumMod val="104000"/>
                  </a:schemeClr>
                </a:gs>
                <a:gs pos="78000">
                  <a:schemeClr val="accent3">
                    <a:shade val="6500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extLst>
            <c:ext xmlns:c16="http://schemas.microsoft.com/office/drawing/2014/chart" uri="{C3380CC4-5D6E-409C-BE32-E72D297353CC}">
              <c16:uniqueId val="{00000002-CF8F-4AE3-B001-C5E5CD674D97}"/>
            </c:ext>
          </c:extLst>
        </c:ser>
        <c:dLbls>
          <c:dLblPos val="outEnd"/>
          <c:showLegendKey val="0"/>
          <c:showVal val="1"/>
          <c:showCatName val="0"/>
          <c:showSerName val="0"/>
          <c:showPercent val="0"/>
          <c:showBubbleSize val="0"/>
        </c:dLbls>
        <c:gapWidth val="115"/>
        <c:overlap val="-20"/>
        <c:axId val="1569445904"/>
        <c:axId val="1569443024"/>
      </c:barChart>
      <c:catAx>
        <c:axId val="15694459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9443024"/>
        <c:crosses val="autoZero"/>
        <c:auto val="1"/>
        <c:lblAlgn val="ctr"/>
        <c:lblOffset val="100"/>
        <c:noMultiLvlLbl val="0"/>
      </c:catAx>
      <c:valAx>
        <c:axId val="15694430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9445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line3DChart>
        <c:grouping val="standard"/>
        <c:varyColors val="0"/>
        <c:ser>
          <c:idx val="0"/>
          <c:order val="0"/>
          <c:tx>
            <c:strRef>
              <c:f>Sheet1!$B$1</c:f>
              <c:strCache>
                <c:ptCount val="1"/>
                <c:pt idx="0">
                  <c:v>Series 1</c:v>
                </c:pt>
              </c:strCache>
            </c:strRef>
          </c:tx>
          <c:spPr>
            <a:solidFill>
              <a:schemeClr val="accent2">
                <a:tint val="65000"/>
              </a:schemeClr>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17</c:v>
                </c:pt>
                <c:pt idx="1">
                  <c:v>33</c:v>
                </c:pt>
                <c:pt idx="2">
                  <c:v>27</c:v>
                </c:pt>
                <c:pt idx="3">
                  <c:v>11</c:v>
                </c:pt>
              </c:numCache>
            </c:numRef>
          </c:val>
          <c:smooth val="0"/>
          <c:extLst>
            <c:ext xmlns:c16="http://schemas.microsoft.com/office/drawing/2014/chart" uri="{C3380CC4-5D6E-409C-BE32-E72D297353CC}">
              <c16:uniqueId val="{00000000-B796-4572-A5E9-8ABC73F7C04C}"/>
            </c:ext>
          </c:extLst>
        </c:ser>
        <c:ser>
          <c:idx val="1"/>
          <c:order val="1"/>
          <c:tx>
            <c:strRef>
              <c:f>Sheet1!$C$1</c:f>
              <c:strCache>
                <c:ptCount val="1"/>
                <c:pt idx="0">
                  <c:v>Series 2</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smooth val="0"/>
          <c:extLst>
            <c:ext xmlns:c16="http://schemas.microsoft.com/office/drawing/2014/chart" uri="{C3380CC4-5D6E-409C-BE32-E72D297353CC}">
              <c16:uniqueId val="{00000001-B796-4572-A5E9-8ABC73F7C04C}"/>
            </c:ext>
          </c:extLst>
        </c:ser>
        <c:ser>
          <c:idx val="2"/>
          <c:order val="2"/>
          <c:tx>
            <c:strRef>
              <c:f>Sheet1!$D$1</c:f>
              <c:strCache>
                <c:ptCount val="1"/>
                <c:pt idx="0">
                  <c:v>Series 3</c:v>
                </c:pt>
              </c:strCache>
            </c:strRef>
          </c:tx>
          <c:spPr>
            <a:solidFill>
              <a:schemeClr val="accent2">
                <a:shade val="65000"/>
              </a:schemeClr>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smooth val="0"/>
          <c:extLst>
            <c:ext xmlns:c16="http://schemas.microsoft.com/office/drawing/2014/chart" uri="{C3380CC4-5D6E-409C-BE32-E72D297353CC}">
              <c16:uniqueId val="{00000002-B796-4572-A5E9-8ABC73F7C04C}"/>
            </c:ext>
          </c:extLst>
        </c:ser>
        <c:dLbls>
          <c:showLegendKey val="0"/>
          <c:showVal val="1"/>
          <c:showCatName val="0"/>
          <c:showSerName val="0"/>
          <c:showPercent val="0"/>
          <c:showBubbleSize val="0"/>
        </c:dLbls>
        <c:axId val="1365088864"/>
        <c:axId val="1362473504"/>
        <c:axId val="1482605408"/>
      </c:line3DChart>
      <c:catAx>
        <c:axId val="1365088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2473504"/>
        <c:crosses val="autoZero"/>
        <c:auto val="1"/>
        <c:lblAlgn val="ctr"/>
        <c:lblOffset val="100"/>
        <c:noMultiLvlLbl val="0"/>
      </c:catAx>
      <c:valAx>
        <c:axId val="1362473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5088864"/>
        <c:crosses val="autoZero"/>
        <c:crossBetween val="between"/>
      </c:valAx>
      <c:serAx>
        <c:axId val="1482605408"/>
        <c:scaling>
          <c:orientation val="minMax"/>
        </c:scaling>
        <c:delete val="1"/>
        <c:axPos val="b"/>
        <c:majorTickMark val="out"/>
        <c:minorTickMark val="none"/>
        <c:tickLblPos val="nextTo"/>
        <c:crossAx val="1362473504"/>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Series 1</c:v>
                </c:pt>
              </c:strCache>
            </c:strRef>
          </c:tx>
          <c:spPr>
            <a:gradFill>
              <a:gsLst>
                <a:gs pos="100000">
                  <a:schemeClr val="accent2">
                    <a:tint val="65000"/>
                    <a:alpha val="0"/>
                  </a:schemeClr>
                </a:gs>
                <a:gs pos="50000">
                  <a:schemeClr val="accent2">
                    <a:tint val="65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33</c:v>
                </c:pt>
                <c:pt idx="1">
                  <c:v>50</c:v>
                </c:pt>
                <c:pt idx="2">
                  <c:v>45</c:v>
                </c:pt>
                <c:pt idx="3">
                  <c:v>22</c:v>
                </c:pt>
              </c:numCache>
            </c:numRef>
          </c:val>
          <c:extLst>
            <c:ext xmlns:c16="http://schemas.microsoft.com/office/drawing/2014/chart" uri="{C3380CC4-5D6E-409C-BE32-E72D297353CC}">
              <c16:uniqueId val="{00000000-A31F-4940-9767-9CDF0151E78D}"/>
            </c:ext>
          </c:extLst>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extLst>
            <c:ext xmlns:c16="http://schemas.microsoft.com/office/drawing/2014/chart" uri="{C3380CC4-5D6E-409C-BE32-E72D297353CC}">
              <c16:uniqueId val="{00000001-A31F-4940-9767-9CDF0151E78D}"/>
            </c:ext>
          </c:extLst>
        </c:ser>
        <c:ser>
          <c:idx val="2"/>
          <c:order val="2"/>
          <c:tx>
            <c:strRef>
              <c:f>Sheet1!$D$1</c:f>
              <c:strCache>
                <c:ptCount val="1"/>
                <c:pt idx="0">
                  <c:v>Series 3</c:v>
                </c:pt>
              </c:strCache>
            </c:strRef>
          </c:tx>
          <c:spPr>
            <a:gradFill>
              <a:gsLst>
                <a:gs pos="100000">
                  <a:schemeClr val="accent2">
                    <a:shade val="65000"/>
                    <a:alpha val="0"/>
                  </a:schemeClr>
                </a:gs>
                <a:gs pos="50000">
                  <a:schemeClr val="accent2">
                    <a:shade val="65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extLst>
            <c:ext xmlns:c16="http://schemas.microsoft.com/office/drawing/2014/chart" uri="{C3380CC4-5D6E-409C-BE32-E72D297353CC}">
              <c16:uniqueId val="{00000002-A31F-4940-9767-9CDF0151E78D}"/>
            </c:ext>
          </c:extLst>
        </c:ser>
        <c:dLbls>
          <c:showLegendKey val="0"/>
          <c:showVal val="1"/>
          <c:showCatName val="0"/>
          <c:showSerName val="0"/>
          <c:showPercent val="0"/>
          <c:showBubbleSize val="0"/>
        </c:dLbls>
        <c:gapWidth val="150"/>
        <c:gapDepth val="0"/>
        <c:shape val="box"/>
        <c:axId val="1572244688"/>
        <c:axId val="1572244208"/>
        <c:axId val="1482597008"/>
      </c:bar3DChart>
      <c:catAx>
        <c:axId val="1572244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2244208"/>
        <c:crosses val="autoZero"/>
        <c:auto val="1"/>
        <c:lblAlgn val="ctr"/>
        <c:lblOffset val="100"/>
        <c:noMultiLvlLbl val="0"/>
      </c:catAx>
      <c:valAx>
        <c:axId val="1572244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2244688"/>
        <c:crosses val="autoZero"/>
        <c:crossBetween val="between"/>
      </c:valAx>
      <c:serAx>
        <c:axId val="1482597008"/>
        <c:scaling>
          <c:orientation val="minMax"/>
        </c:scaling>
        <c:delete val="1"/>
        <c:axPos val="b"/>
        <c:majorTickMark val="none"/>
        <c:minorTickMark val="none"/>
        <c:tickLblPos val="nextTo"/>
        <c:crossAx val="1572244208"/>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cked"/>
        <c:varyColors val="0"/>
        <c:ser>
          <c:idx val="0"/>
          <c:order val="0"/>
          <c:tx>
            <c:strRef>
              <c:f>Sheet1!$B$1</c:f>
              <c:strCache>
                <c:ptCount val="1"/>
                <c:pt idx="0">
                  <c:v>Series 1</c:v>
                </c:pt>
              </c:strCache>
            </c:strRef>
          </c:tx>
          <c:spPr>
            <a:ln w="19050" cap="rnd" cmpd="sng" algn="ctr">
              <a:solidFill>
                <a:schemeClr val="accent2">
                  <a:tint val="65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tint val="6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Sheet1!$B$2:$B$5</c:f>
              <c:numCache>
                <c:formatCode>General</c:formatCode>
                <c:ptCount val="4"/>
                <c:pt idx="0">
                  <c:v>27</c:v>
                </c:pt>
                <c:pt idx="1">
                  <c:v>5</c:v>
                </c:pt>
                <c:pt idx="2">
                  <c:v>29</c:v>
                </c:pt>
                <c:pt idx="3">
                  <c:v>78</c:v>
                </c:pt>
              </c:numCache>
            </c:numRef>
          </c:val>
          <c:smooth val="0"/>
          <c:extLst>
            <c:ext xmlns:c16="http://schemas.microsoft.com/office/drawing/2014/chart" uri="{C3380CC4-5D6E-409C-BE32-E72D297353CC}">
              <c16:uniqueId val="{00000000-1DCE-4D0F-AF5B-1C034D942DFB}"/>
            </c:ext>
          </c:extLst>
        </c:ser>
        <c:ser>
          <c:idx val="1"/>
          <c:order val="1"/>
          <c:tx>
            <c:strRef>
              <c:f>Sheet1!$C$1</c:f>
              <c:strCache>
                <c:ptCount val="1"/>
                <c:pt idx="0">
                  <c:v>Series 2</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Sheet1!$C$2:$C$5</c:f>
            </c:numRef>
          </c:val>
          <c:smooth val="0"/>
          <c:extLst>
            <c:ext xmlns:c16="http://schemas.microsoft.com/office/drawing/2014/chart" uri="{C3380CC4-5D6E-409C-BE32-E72D297353CC}">
              <c16:uniqueId val="{00000001-1DCE-4D0F-AF5B-1C034D942DFB}"/>
            </c:ext>
          </c:extLst>
        </c:ser>
        <c:ser>
          <c:idx val="2"/>
          <c:order val="2"/>
          <c:tx>
            <c:strRef>
              <c:f>Sheet1!$D$1</c:f>
              <c:strCache>
                <c:ptCount val="1"/>
                <c:pt idx="0">
                  <c:v>Series 3</c:v>
                </c:pt>
              </c:strCache>
            </c:strRef>
          </c:tx>
          <c:spPr>
            <a:ln w="19050" cap="rnd" cmpd="sng" algn="ctr">
              <a:solidFill>
                <a:schemeClr val="accent2">
                  <a:shade val="65000"/>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hade val="6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Sheet1!$A$2:$A$5</c:f>
              <c:numCache>
                <c:formatCode>General</c:formatCode>
                <c:ptCount val="4"/>
                <c:pt idx="0">
                  <c:v>1400</c:v>
                </c:pt>
                <c:pt idx="1">
                  <c:v>1401</c:v>
                </c:pt>
                <c:pt idx="2">
                  <c:v>1402</c:v>
                </c:pt>
                <c:pt idx="3">
                  <c:v>1403</c:v>
                </c:pt>
              </c:numCache>
            </c:numRef>
          </c:cat>
          <c:val>
            <c:numRef>
              <c:f>Sheet1!$D$2:$D$5</c:f>
            </c:numRef>
          </c:val>
          <c:smooth val="0"/>
          <c:extLst>
            <c:ext xmlns:c16="http://schemas.microsoft.com/office/drawing/2014/chart" uri="{C3380CC4-5D6E-409C-BE32-E72D297353CC}">
              <c16:uniqueId val="{00000002-1DCE-4D0F-AF5B-1C034D942DFB}"/>
            </c:ext>
          </c:extLst>
        </c:ser>
        <c:dLbls>
          <c:dLblPos val="ctr"/>
          <c:showLegendKey val="0"/>
          <c:showVal val="1"/>
          <c:showCatName val="0"/>
          <c:showSerName val="0"/>
          <c:showPercent val="0"/>
          <c:showBubbleSize val="0"/>
        </c:dLbls>
        <c:marker val="1"/>
        <c:smooth val="0"/>
        <c:axId val="1348960928"/>
        <c:axId val="1570669696"/>
      </c:lineChart>
      <c:catAx>
        <c:axId val="13489609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30" b="0" i="0" u="none" strike="noStrike" kern="1200" baseline="0">
                <a:solidFill>
                  <a:schemeClr val="dk1">
                    <a:lumMod val="65000"/>
                    <a:lumOff val="35000"/>
                  </a:schemeClr>
                </a:solidFill>
                <a:latin typeface="+mn-lt"/>
                <a:ea typeface="+mn-ea"/>
                <a:cs typeface="+mn-cs"/>
              </a:defRPr>
            </a:pPr>
            <a:endParaRPr lang="en-US"/>
          </a:p>
        </c:txPr>
        <c:crossAx val="1570669696"/>
        <c:crosses val="autoZero"/>
        <c:auto val="1"/>
        <c:lblAlgn val="ctr"/>
        <c:lblOffset val="100"/>
        <c:noMultiLvlLbl val="0"/>
      </c:catAx>
      <c:valAx>
        <c:axId val="1570669696"/>
        <c:scaling>
          <c:orientation val="minMax"/>
        </c:scaling>
        <c:delete val="1"/>
        <c:axPos val="l"/>
        <c:numFmt formatCode="General" sourceLinked="1"/>
        <c:majorTickMark val="none"/>
        <c:minorTickMark val="none"/>
        <c:tickLblPos val="nextTo"/>
        <c:crossAx val="134896092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6">
  <a:schemeClr val="accent6"/>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Reversed" id="23">
  <a:schemeClr val="accent3"/>
</cs:colorStyle>
</file>

<file path=ppt/charts/colors7.xml><?xml version="1.0" encoding="utf-8"?>
<cs:colorStyle xmlns:cs="http://schemas.microsoft.com/office/drawing/2012/chartStyle" xmlns:a="http://schemas.openxmlformats.org/drawingml/2006/main" meth="withinLinearReversed" id="22">
  <a:schemeClr val="accent2"/>
</cs:colorStyle>
</file>

<file path=ppt/charts/colors8.xml><?xml version="1.0" encoding="utf-8"?>
<cs:colorStyle xmlns:cs="http://schemas.microsoft.com/office/drawing/2012/chartStyle" xmlns:a="http://schemas.openxmlformats.org/drawingml/2006/main" meth="withinLinearReversed" id="22">
  <a:schemeClr val="accent2"/>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33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cs:styleClr val="auto"/>
    </cs:fontRef>
    <cs:spPr/>
    <cs:defRPr sz="1197"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915"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BB987E-6461-42C9-A3A2-E6BCFE48E72B}"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05A8B-AC83-4D93-89B5-E58F21119E59}" type="slidenum">
              <a:rPr lang="en-US" smtClean="0"/>
              <a:t>‹#›</a:t>
            </a:fld>
            <a:endParaRPr lang="en-US"/>
          </a:p>
        </p:txBody>
      </p:sp>
    </p:spTree>
    <p:extLst>
      <p:ext uri="{BB962C8B-B14F-4D97-AF65-F5344CB8AC3E}">
        <p14:creationId xmlns:p14="http://schemas.microsoft.com/office/powerpoint/2010/main" val="273158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919F04E-DF2C-4E59-B57F-6077DA20EF77}" type="datetime1">
              <a:rPr lang="en-US" smtClean="0"/>
              <a:t>5/11/2025</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fa-IR"/>
              <a:t>پالایشگاه نفت اصفهان</a:t>
            </a:r>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102065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E03195-8F36-4CB3-A3B8-2557EB861FFC}" type="datetime1">
              <a:rPr lang="en-US" smtClean="0"/>
              <a:t>5/11/2025</a:t>
            </a:fld>
            <a:endParaRPr lang="en-US"/>
          </a:p>
        </p:txBody>
      </p:sp>
      <p:sp>
        <p:nvSpPr>
          <p:cNvPr id="6" name="Footer Placeholder 5"/>
          <p:cNvSpPr>
            <a:spLocks noGrp="1"/>
          </p:cNvSpPr>
          <p:nvPr>
            <p:ph type="ftr" sz="quarter" idx="11"/>
          </p:nvPr>
        </p:nvSpPr>
        <p:spPr/>
        <p:txBody>
          <a:bodyPr/>
          <a:lstStyle/>
          <a:p>
            <a:r>
              <a:rPr lang="fa-IR"/>
              <a:t>پالایشگاه نفت اصفهان</a:t>
            </a:r>
            <a:endParaRPr lang="en-US"/>
          </a:p>
        </p:txBody>
      </p:sp>
      <p:sp>
        <p:nvSpPr>
          <p:cNvPr id="7" name="Slide Number Placeholder 6"/>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243745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BB7ECDB-F553-4E9E-A953-49AEA8EDD1C0}" type="datetime1">
              <a:rPr lang="en-US" smtClean="0"/>
              <a:t>5/11/2025</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fa-IR"/>
              <a:t>پالایشگاه نفت اصفهان</a:t>
            </a:r>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3133845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9431504-7026-4E73-99DF-2C2DD0023C06}" type="datetime1">
              <a:rPr lang="en-US" smtClean="0"/>
              <a:t>5/11/2025</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fa-IR"/>
              <a:t>پالایشگاه نفت اصفهان</a:t>
            </a:r>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6939979-8C37-44C7-9DC2-076016B238C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8025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8E2EA01-705A-4AB8-9FA9-579031C579D6}" type="datetime1">
              <a:rPr lang="en-US" smtClean="0"/>
              <a:t>5/11/2025</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fa-IR"/>
              <a:t>پالایشگاه نفت اصفهان</a:t>
            </a:r>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2050851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12689F3-FFCE-4959-AB18-16B8C363B470}" type="datetime1">
              <a:rPr lang="en-US" smtClean="0"/>
              <a:t>5/11/2025</a:t>
            </a:fld>
            <a:endParaRPr lang="en-US"/>
          </a:p>
        </p:txBody>
      </p:sp>
      <p:sp>
        <p:nvSpPr>
          <p:cNvPr id="4" name="Footer Placeholder 3"/>
          <p:cNvSpPr>
            <a:spLocks noGrp="1"/>
          </p:cNvSpPr>
          <p:nvPr>
            <p:ph type="ftr" sz="quarter" idx="11"/>
          </p:nvPr>
        </p:nvSpPr>
        <p:spPr/>
        <p:txBody>
          <a:bodyPr/>
          <a:lstStyle/>
          <a:p>
            <a:r>
              <a:rPr lang="fa-IR"/>
              <a:t>پالایشگاه نفت اصفهان</a:t>
            </a:r>
            <a:endParaRPr lang="en-US"/>
          </a:p>
        </p:txBody>
      </p:sp>
      <p:sp>
        <p:nvSpPr>
          <p:cNvPr id="5" name="Slide Number Placeholder 4"/>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4109771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1D97FB-D05F-4618-B60B-442334DE59E2}" type="datetime1">
              <a:rPr lang="en-US" smtClean="0"/>
              <a:t>5/11/2025</a:t>
            </a:fld>
            <a:endParaRPr lang="en-US"/>
          </a:p>
        </p:txBody>
      </p:sp>
      <p:sp>
        <p:nvSpPr>
          <p:cNvPr id="4" name="Footer Placeholder 3"/>
          <p:cNvSpPr>
            <a:spLocks noGrp="1"/>
          </p:cNvSpPr>
          <p:nvPr>
            <p:ph type="ftr" sz="quarter" idx="11"/>
          </p:nvPr>
        </p:nvSpPr>
        <p:spPr/>
        <p:txBody>
          <a:bodyPr/>
          <a:lstStyle/>
          <a:p>
            <a:r>
              <a:rPr lang="fa-IR"/>
              <a:t>پالایشگاه نفت اصفهان</a:t>
            </a:r>
            <a:endParaRPr lang="en-US"/>
          </a:p>
        </p:txBody>
      </p:sp>
      <p:sp>
        <p:nvSpPr>
          <p:cNvPr id="5" name="Slide Number Placeholder 4"/>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2374810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B7BD8C-70D9-4592-B071-EF05D926799D}" type="datetime1">
              <a:rPr lang="en-US" smtClean="0"/>
              <a:t>5/11/2025</a:t>
            </a:fld>
            <a:endParaRPr lang="en-US"/>
          </a:p>
        </p:txBody>
      </p:sp>
      <p:sp>
        <p:nvSpPr>
          <p:cNvPr id="5" name="Footer Placeholder 4"/>
          <p:cNvSpPr>
            <a:spLocks noGrp="1"/>
          </p:cNvSpPr>
          <p:nvPr>
            <p:ph type="ftr" sz="quarter" idx="11"/>
          </p:nvPr>
        </p:nvSpPr>
        <p:spPr/>
        <p:txBody>
          <a:bodyPr/>
          <a:lstStyle/>
          <a:p>
            <a:r>
              <a:rPr lang="fa-IR"/>
              <a:t>پالایشگاه نفت اصفهان</a:t>
            </a:r>
            <a:endParaRPr lang="en-US"/>
          </a:p>
        </p:txBody>
      </p:sp>
      <p:sp>
        <p:nvSpPr>
          <p:cNvPr id="6" name="Slide Number Placeholder 5"/>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2970517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7A7D7DD-8A0F-45CF-8EBE-04F096319B2E}" type="datetime1">
              <a:rPr lang="en-US" smtClean="0"/>
              <a:t>5/11/2025</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fa-IR"/>
              <a:t>پالایشگاه نفت اصفهان</a:t>
            </a:r>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160598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AB618A-E37C-4AEC-9B7A-FCD9261A1968}" type="datetime1">
              <a:rPr lang="en-US" smtClean="0"/>
              <a:t>5/11/2025</a:t>
            </a:fld>
            <a:endParaRPr lang="en-US"/>
          </a:p>
        </p:txBody>
      </p:sp>
      <p:sp>
        <p:nvSpPr>
          <p:cNvPr id="5" name="Footer Placeholder 4"/>
          <p:cNvSpPr>
            <a:spLocks noGrp="1"/>
          </p:cNvSpPr>
          <p:nvPr>
            <p:ph type="ftr" sz="quarter" idx="11"/>
          </p:nvPr>
        </p:nvSpPr>
        <p:spPr/>
        <p:txBody>
          <a:bodyPr/>
          <a:lstStyle/>
          <a:p>
            <a:r>
              <a:rPr lang="fa-IR"/>
              <a:t>پالایشگاه نفت اصفهان</a:t>
            </a:r>
            <a:endParaRPr lang="en-US"/>
          </a:p>
        </p:txBody>
      </p:sp>
      <p:sp>
        <p:nvSpPr>
          <p:cNvPr id="6" name="Slide Number Placeholder 5"/>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74965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61A8FCE-FCE7-440E-91B2-33D2DD3145B7}" type="datetime1">
              <a:rPr lang="en-US" smtClean="0"/>
              <a:t>5/11/2025</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fa-IR"/>
              <a:t>پالایشگاه نفت اصفهان</a:t>
            </a:r>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115144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C8D76-0115-4D93-BEAA-D958BADEEB7B}" type="datetime1">
              <a:rPr lang="en-US" smtClean="0"/>
              <a:t>5/11/2025</a:t>
            </a:fld>
            <a:endParaRPr lang="en-US"/>
          </a:p>
        </p:txBody>
      </p:sp>
      <p:sp>
        <p:nvSpPr>
          <p:cNvPr id="6" name="Footer Placeholder 5"/>
          <p:cNvSpPr>
            <a:spLocks noGrp="1"/>
          </p:cNvSpPr>
          <p:nvPr>
            <p:ph type="ftr" sz="quarter" idx="11"/>
          </p:nvPr>
        </p:nvSpPr>
        <p:spPr/>
        <p:txBody>
          <a:bodyPr/>
          <a:lstStyle/>
          <a:p>
            <a:r>
              <a:rPr lang="fa-IR"/>
              <a:t>پالایشگاه نفت اصفهان</a:t>
            </a:r>
            <a:endParaRPr lang="en-US"/>
          </a:p>
        </p:txBody>
      </p:sp>
      <p:sp>
        <p:nvSpPr>
          <p:cNvPr id="7" name="Slide Number Placeholder 6"/>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218584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77CEE2-9163-4734-A2F6-0AF24664643E}" type="datetime1">
              <a:rPr lang="en-US" smtClean="0"/>
              <a:t>5/11/2025</a:t>
            </a:fld>
            <a:endParaRPr lang="en-US"/>
          </a:p>
        </p:txBody>
      </p:sp>
      <p:sp>
        <p:nvSpPr>
          <p:cNvPr id="8" name="Footer Placeholder 7"/>
          <p:cNvSpPr>
            <a:spLocks noGrp="1"/>
          </p:cNvSpPr>
          <p:nvPr>
            <p:ph type="ftr" sz="quarter" idx="11"/>
          </p:nvPr>
        </p:nvSpPr>
        <p:spPr/>
        <p:txBody>
          <a:bodyPr/>
          <a:lstStyle/>
          <a:p>
            <a:r>
              <a:rPr lang="fa-IR"/>
              <a:t>پالایشگاه نفت اصفهان</a:t>
            </a:r>
            <a:endParaRPr lang="en-US"/>
          </a:p>
        </p:txBody>
      </p:sp>
      <p:sp>
        <p:nvSpPr>
          <p:cNvPr id="9" name="Slide Number Placeholder 8"/>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9342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26021-2E2A-4F3B-A8CD-EF67E4F97DF7}" type="datetime1">
              <a:rPr lang="en-US" smtClean="0"/>
              <a:t>5/11/2025</a:t>
            </a:fld>
            <a:endParaRPr lang="en-US"/>
          </a:p>
        </p:txBody>
      </p:sp>
      <p:sp>
        <p:nvSpPr>
          <p:cNvPr id="4" name="Footer Placeholder 3"/>
          <p:cNvSpPr>
            <a:spLocks noGrp="1"/>
          </p:cNvSpPr>
          <p:nvPr>
            <p:ph type="ftr" sz="quarter" idx="11"/>
          </p:nvPr>
        </p:nvSpPr>
        <p:spPr/>
        <p:txBody>
          <a:bodyPr/>
          <a:lstStyle/>
          <a:p>
            <a:r>
              <a:rPr lang="fa-IR"/>
              <a:t>پالایشگاه نفت اصفهان</a:t>
            </a:r>
            <a:endParaRPr lang="en-US"/>
          </a:p>
        </p:txBody>
      </p:sp>
      <p:sp>
        <p:nvSpPr>
          <p:cNvPr id="5" name="Slide Number Placeholder 4"/>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276284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B659B-9E14-4876-8240-550612D85678}" type="datetime1">
              <a:rPr lang="en-US" smtClean="0"/>
              <a:t>5/11/2025</a:t>
            </a:fld>
            <a:endParaRPr lang="en-US"/>
          </a:p>
        </p:txBody>
      </p:sp>
      <p:sp>
        <p:nvSpPr>
          <p:cNvPr id="3" name="Footer Placeholder 2"/>
          <p:cNvSpPr>
            <a:spLocks noGrp="1"/>
          </p:cNvSpPr>
          <p:nvPr>
            <p:ph type="ftr" sz="quarter" idx="11"/>
          </p:nvPr>
        </p:nvSpPr>
        <p:spPr/>
        <p:txBody>
          <a:bodyPr/>
          <a:lstStyle/>
          <a:p>
            <a:r>
              <a:rPr lang="fa-IR"/>
              <a:t>پالایشگاه نفت اصفهان</a:t>
            </a:r>
            <a:endParaRPr lang="en-US"/>
          </a:p>
        </p:txBody>
      </p:sp>
      <p:sp>
        <p:nvSpPr>
          <p:cNvPr id="4" name="Slide Number Placeholder 3"/>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375144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C7A70B-0F2D-474C-ACD8-09BBC8D8315E}" type="datetime1">
              <a:rPr lang="en-US" smtClean="0"/>
              <a:t>5/11/2025</a:t>
            </a:fld>
            <a:endParaRPr lang="en-US"/>
          </a:p>
        </p:txBody>
      </p:sp>
      <p:sp>
        <p:nvSpPr>
          <p:cNvPr id="6" name="Footer Placeholder 5"/>
          <p:cNvSpPr>
            <a:spLocks noGrp="1"/>
          </p:cNvSpPr>
          <p:nvPr>
            <p:ph type="ftr" sz="quarter" idx="11"/>
          </p:nvPr>
        </p:nvSpPr>
        <p:spPr/>
        <p:txBody>
          <a:bodyPr/>
          <a:lstStyle/>
          <a:p>
            <a:r>
              <a:rPr lang="fa-IR"/>
              <a:t>پالایشگاه نفت اصفهان</a:t>
            </a:r>
            <a:endParaRPr lang="en-US"/>
          </a:p>
        </p:txBody>
      </p:sp>
      <p:sp>
        <p:nvSpPr>
          <p:cNvPr id="7" name="Slide Number Placeholder 6"/>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301504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4F92D1-30C4-44EB-9DE0-C6BF2678F6F0}" type="datetime1">
              <a:rPr lang="en-US" smtClean="0"/>
              <a:t>5/11/2025</a:t>
            </a:fld>
            <a:endParaRPr lang="en-US"/>
          </a:p>
        </p:txBody>
      </p:sp>
      <p:sp>
        <p:nvSpPr>
          <p:cNvPr id="6" name="Footer Placeholder 5"/>
          <p:cNvSpPr>
            <a:spLocks noGrp="1"/>
          </p:cNvSpPr>
          <p:nvPr>
            <p:ph type="ftr" sz="quarter" idx="11"/>
          </p:nvPr>
        </p:nvSpPr>
        <p:spPr/>
        <p:txBody>
          <a:bodyPr/>
          <a:lstStyle/>
          <a:p>
            <a:r>
              <a:rPr lang="fa-IR"/>
              <a:t>پالایشگاه نفت اصفهان</a:t>
            </a:r>
            <a:endParaRPr lang="en-US" dirty="0"/>
          </a:p>
        </p:txBody>
      </p:sp>
      <p:sp>
        <p:nvSpPr>
          <p:cNvPr id="7" name="Slide Number Placeholder 6"/>
          <p:cNvSpPr>
            <a:spLocks noGrp="1"/>
          </p:cNvSpPr>
          <p:nvPr>
            <p:ph type="sldNum" sz="quarter" idx="12"/>
          </p:nvPr>
        </p:nvSpPr>
        <p:spPr/>
        <p:txBody>
          <a:bodyPr/>
          <a:lstStyle/>
          <a:p>
            <a:fld id="{66939979-8C37-44C7-9DC2-076016B238C6}" type="slidenum">
              <a:rPr lang="en-US" smtClean="0"/>
              <a:t>‹#›</a:t>
            </a:fld>
            <a:endParaRPr lang="en-US"/>
          </a:p>
        </p:txBody>
      </p:sp>
    </p:spTree>
    <p:extLst>
      <p:ext uri="{BB962C8B-B14F-4D97-AF65-F5344CB8AC3E}">
        <p14:creationId xmlns:p14="http://schemas.microsoft.com/office/powerpoint/2010/main" val="74262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03C832-5E4E-4DE3-B6A2-8770FC7BD3F1}" type="datetime1">
              <a:rPr lang="en-US" smtClean="0"/>
              <a:t>5/11/2025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fa-IR"/>
              <a:t>پالایشگاه نفت اصفهان</a:t>
            </a: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939979-8C37-44C7-9DC2-076016B238C6}" type="slidenum">
              <a:rPr lang="en-US" smtClean="0"/>
              <a:t>‹#›</a:t>
            </a:fld>
            <a:endParaRPr lang="en-US"/>
          </a:p>
        </p:txBody>
      </p:sp>
    </p:spTree>
    <p:extLst>
      <p:ext uri="{BB962C8B-B14F-4D97-AF65-F5344CB8AC3E}">
        <p14:creationId xmlns:p14="http://schemas.microsoft.com/office/powerpoint/2010/main" val="35221501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hf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CAF0-1255-8B04-E4A2-1699FBB05AFF}"/>
              </a:ext>
            </a:extLst>
          </p:cNvPr>
          <p:cNvSpPr>
            <a:spLocks noGrp="1"/>
          </p:cNvSpPr>
          <p:nvPr>
            <p:ph type="ctrTitle"/>
          </p:nvPr>
        </p:nvSpPr>
        <p:spPr>
          <a:xfrm>
            <a:off x="1371600" y="569167"/>
            <a:ext cx="9448800" cy="1082351"/>
          </a:xfrm>
        </p:spPr>
        <p:txBody>
          <a:bodyPr>
            <a:normAutofit/>
          </a:bodyPr>
          <a:lstStyle/>
          <a:p>
            <a:pPr algn="ctr"/>
            <a:r>
              <a:rPr lang="fa-IR" i="1" dirty="0">
                <a:solidFill>
                  <a:schemeClr val="accent2">
                    <a:lumMod val="60000"/>
                    <a:lumOff val="40000"/>
                  </a:schemeClr>
                </a:solidFill>
                <a:cs typeface="B Nazanin" panose="00000400000000000000" pitchFamily="2" charset="-78"/>
              </a:rPr>
              <a:t>به نام ایزد یکتا</a:t>
            </a:r>
            <a:endParaRPr lang="en-US" i="1" dirty="0">
              <a:solidFill>
                <a:schemeClr val="accent2">
                  <a:lumMod val="60000"/>
                  <a:lumOff val="40000"/>
                </a:schemeClr>
              </a:solidFill>
              <a:cs typeface="B Nazanin" panose="00000400000000000000" pitchFamily="2" charset="-78"/>
            </a:endParaRPr>
          </a:p>
        </p:txBody>
      </p:sp>
      <p:sp>
        <p:nvSpPr>
          <p:cNvPr id="3" name="Subtitle 2">
            <a:extLst>
              <a:ext uri="{FF2B5EF4-FFF2-40B4-BE49-F238E27FC236}">
                <a16:creationId xmlns:a16="http://schemas.microsoft.com/office/drawing/2014/main" id="{7289FDD8-8E27-77BF-AB04-EDE921B872F3}"/>
              </a:ext>
            </a:extLst>
          </p:cNvPr>
          <p:cNvSpPr>
            <a:spLocks noGrp="1"/>
          </p:cNvSpPr>
          <p:nvPr>
            <p:ph type="subTitle" idx="1"/>
          </p:nvPr>
        </p:nvSpPr>
        <p:spPr>
          <a:xfrm>
            <a:off x="1371600" y="3429000"/>
            <a:ext cx="9448800" cy="121764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fa-IR" sz="2400" b="1" i="1" dirty="0">
                <a:ln/>
                <a:solidFill>
                  <a:schemeClr val="accent3"/>
                </a:solidFill>
                <a:effectLst>
                  <a:reflection blurRad="6350" stA="60000" endA="900" endPos="60000" dist="29997" dir="5400000" sy="-100000" algn="bl" rotWithShape="0"/>
                </a:effectLst>
                <a:cs typeface="B Nazanin" panose="00000400000000000000" pitchFamily="2" charset="-78"/>
              </a:rPr>
              <a:t>گزارش کارشناسی پالایشگاه نفت اصفهان (شپنا)</a:t>
            </a:r>
          </a:p>
          <a:p>
            <a:pPr algn="ctr"/>
            <a:r>
              <a:rPr lang="fa-IR" sz="2400" b="1" i="1" dirty="0">
                <a:ln/>
                <a:solidFill>
                  <a:schemeClr val="accent3"/>
                </a:solidFill>
                <a:effectLst>
                  <a:reflection blurRad="6350" stA="60000" endA="900" endPos="60000" dist="29997" dir="5400000" sy="-100000" algn="bl" rotWithShape="0"/>
                </a:effectLst>
                <a:cs typeface="B Nazanin" panose="00000400000000000000" pitchFamily="2" charset="-78"/>
              </a:rPr>
              <a:t>تمامی گزارشات براساس صورت های مالی نه ماهه میباشد</a:t>
            </a:r>
            <a:endParaRPr lang="en-US" sz="2400" b="1" i="1" dirty="0">
              <a:ln/>
              <a:solidFill>
                <a:schemeClr val="accent3"/>
              </a:solidFill>
              <a:effectLst>
                <a:reflection blurRad="6350" stA="60000" endA="900" endPos="60000" dist="29997" dir="5400000" sy="-100000" algn="bl" rotWithShape="0"/>
              </a:effectLst>
              <a:cs typeface="B Nazanin" panose="00000400000000000000" pitchFamily="2" charset="-78"/>
            </a:endParaRPr>
          </a:p>
        </p:txBody>
      </p:sp>
      <p:sp>
        <p:nvSpPr>
          <p:cNvPr id="4" name="Footer Placeholder 3">
            <a:extLst>
              <a:ext uri="{FF2B5EF4-FFF2-40B4-BE49-F238E27FC236}">
                <a16:creationId xmlns:a16="http://schemas.microsoft.com/office/drawing/2014/main" id="{9D827422-63E9-9210-6734-F04F470DB8B8}"/>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7A29DE30-C3B0-EEAA-A157-BEB608D73FDB}"/>
              </a:ext>
            </a:extLst>
          </p:cNvPr>
          <p:cNvSpPr>
            <a:spLocks noGrp="1"/>
          </p:cNvSpPr>
          <p:nvPr>
            <p:ph type="sldNum" sz="quarter" idx="12"/>
          </p:nvPr>
        </p:nvSpPr>
        <p:spPr/>
        <p:txBody>
          <a:bodyPr/>
          <a:lstStyle/>
          <a:p>
            <a:fld id="{66939979-8C37-44C7-9DC2-076016B238C6}" type="slidenum">
              <a:rPr lang="en-US" smtClean="0"/>
              <a:t>1</a:t>
            </a:fld>
            <a:endParaRPr lang="en-US"/>
          </a:p>
        </p:txBody>
      </p:sp>
    </p:spTree>
    <p:extLst>
      <p:ext uri="{BB962C8B-B14F-4D97-AF65-F5344CB8AC3E}">
        <p14:creationId xmlns:p14="http://schemas.microsoft.com/office/powerpoint/2010/main" val="380543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7C7BE-08A4-5793-CB7C-0D05599E25A3}"/>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بازده دارایی</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7C747097-CBDE-8D8E-5044-71187FBAC2A1}"/>
              </a:ext>
            </a:extLst>
          </p:cNvPr>
          <p:cNvGraphicFramePr>
            <a:graphicFrameLocks noGrp="1"/>
          </p:cNvGraphicFramePr>
          <p:nvPr>
            <p:ph idx="1"/>
            <p:extLst>
              <p:ext uri="{D42A27DB-BD31-4B8C-83A1-F6EECF244321}">
                <p14:modId xmlns:p14="http://schemas.microsoft.com/office/powerpoint/2010/main" val="3151125684"/>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601706A3-FC63-F2B7-3A11-62132698DF58}"/>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38BC035E-EC8C-5161-45CE-0CD9592BADC9}"/>
              </a:ext>
            </a:extLst>
          </p:cNvPr>
          <p:cNvSpPr>
            <a:spLocks noGrp="1"/>
          </p:cNvSpPr>
          <p:nvPr>
            <p:ph type="sldNum" sz="quarter" idx="12"/>
          </p:nvPr>
        </p:nvSpPr>
        <p:spPr/>
        <p:txBody>
          <a:bodyPr/>
          <a:lstStyle/>
          <a:p>
            <a:fld id="{66939979-8C37-44C7-9DC2-076016B238C6}" type="slidenum">
              <a:rPr lang="en-US" smtClean="0"/>
              <a:t>10</a:t>
            </a:fld>
            <a:endParaRPr lang="en-US"/>
          </a:p>
        </p:txBody>
      </p:sp>
    </p:spTree>
    <p:extLst>
      <p:ext uri="{BB962C8B-B14F-4D97-AF65-F5344CB8AC3E}">
        <p14:creationId xmlns:p14="http://schemas.microsoft.com/office/powerpoint/2010/main" val="149008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C1A2-73E0-4309-871B-23CDEA9379B0}"/>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بازده حقوق صاحبان سهام</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D8296D5E-313C-AF1C-10AA-0CEFDBC055C8}"/>
              </a:ext>
            </a:extLst>
          </p:cNvPr>
          <p:cNvGraphicFramePr>
            <a:graphicFrameLocks noGrp="1"/>
          </p:cNvGraphicFramePr>
          <p:nvPr>
            <p:ph idx="1"/>
            <p:extLst>
              <p:ext uri="{D42A27DB-BD31-4B8C-83A1-F6EECF244321}">
                <p14:modId xmlns:p14="http://schemas.microsoft.com/office/powerpoint/2010/main" val="3872330054"/>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271B34AC-86F9-C7F9-8146-3178221ADE84}"/>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EC87D7CD-69C9-693A-A47B-EF5134A4E79D}"/>
              </a:ext>
            </a:extLst>
          </p:cNvPr>
          <p:cNvSpPr>
            <a:spLocks noGrp="1"/>
          </p:cNvSpPr>
          <p:nvPr>
            <p:ph type="sldNum" sz="quarter" idx="12"/>
          </p:nvPr>
        </p:nvSpPr>
        <p:spPr/>
        <p:txBody>
          <a:bodyPr/>
          <a:lstStyle/>
          <a:p>
            <a:fld id="{66939979-8C37-44C7-9DC2-076016B238C6}" type="slidenum">
              <a:rPr lang="en-US" smtClean="0"/>
              <a:t>11</a:t>
            </a:fld>
            <a:endParaRPr lang="en-US"/>
          </a:p>
        </p:txBody>
      </p:sp>
    </p:spTree>
    <p:extLst>
      <p:ext uri="{BB962C8B-B14F-4D97-AF65-F5344CB8AC3E}">
        <p14:creationId xmlns:p14="http://schemas.microsoft.com/office/powerpoint/2010/main" val="305119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F4E1D-079B-FF60-45E3-129A48A606F5}"/>
              </a:ext>
            </a:extLst>
          </p:cNvPr>
          <p:cNvSpPr>
            <a:spLocks noGrp="1"/>
          </p:cNvSpPr>
          <p:nvPr>
            <p:ph type="title"/>
          </p:nvPr>
        </p:nvSpPr>
        <p:spPr/>
        <p:txBody>
          <a:bodyPr/>
          <a:lstStyle/>
          <a:p>
            <a:pPr algn="ctr"/>
            <a:r>
              <a:rPr lang="fa-IR" i="1" dirty="0">
                <a:solidFill>
                  <a:schemeClr val="accent2">
                    <a:lumMod val="60000"/>
                    <a:lumOff val="40000"/>
                  </a:schemeClr>
                </a:solidFill>
              </a:rPr>
              <a:t>خرید دارایی ثابت</a:t>
            </a:r>
            <a:r>
              <a:rPr lang="fa-IR" sz="2800" i="1" dirty="0">
                <a:solidFill>
                  <a:schemeClr val="accent2">
                    <a:lumMod val="60000"/>
                    <a:lumOff val="40000"/>
                  </a:schemeClr>
                </a:solidFill>
              </a:rPr>
              <a:t>(درصد)</a:t>
            </a:r>
            <a:endParaRPr lang="en-US" i="1" dirty="0">
              <a:solidFill>
                <a:schemeClr val="accent2">
                  <a:lumMod val="60000"/>
                  <a:lumOff val="40000"/>
                </a:schemeClr>
              </a:solidFill>
            </a:endParaRPr>
          </a:p>
        </p:txBody>
      </p:sp>
      <p:graphicFrame>
        <p:nvGraphicFramePr>
          <p:cNvPr id="6" name="Content Placeholder 5">
            <a:extLst>
              <a:ext uri="{FF2B5EF4-FFF2-40B4-BE49-F238E27FC236}">
                <a16:creationId xmlns:a16="http://schemas.microsoft.com/office/drawing/2014/main" id="{34F66345-4AF7-EBE0-FD3B-AD72A3E20C93}"/>
              </a:ext>
            </a:extLst>
          </p:cNvPr>
          <p:cNvGraphicFramePr>
            <a:graphicFrameLocks noGrp="1"/>
          </p:cNvGraphicFramePr>
          <p:nvPr>
            <p:ph idx="1"/>
            <p:extLst>
              <p:ext uri="{D42A27DB-BD31-4B8C-83A1-F6EECF244321}">
                <p14:modId xmlns:p14="http://schemas.microsoft.com/office/powerpoint/2010/main" val="1848872075"/>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FCA11796-3F3C-5909-41CC-FF9D27AA0975}"/>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7E27DD8F-FFF0-D435-048C-0EC57C30A7BF}"/>
              </a:ext>
            </a:extLst>
          </p:cNvPr>
          <p:cNvSpPr>
            <a:spLocks noGrp="1"/>
          </p:cNvSpPr>
          <p:nvPr>
            <p:ph type="sldNum" sz="quarter" idx="12"/>
          </p:nvPr>
        </p:nvSpPr>
        <p:spPr/>
        <p:txBody>
          <a:bodyPr/>
          <a:lstStyle/>
          <a:p>
            <a:fld id="{66939979-8C37-44C7-9DC2-076016B238C6}" type="slidenum">
              <a:rPr lang="en-US" smtClean="0"/>
              <a:t>12</a:t>
            </a:fld>
            <a:endParaRPr lang="en-US"/>
          </a:p>
        </p:txBody>
      </p:sp>
    </p:spTree>
    <p:extLst>
      <p:ext uri="{BB962C8B-B14F-4D97-AF65-F5344CB8AC3E}">
        <p14:creationId xmlns:p14="http://schemas.microsoft.com/office/powerpoint/2010/main" val="79873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D942-9FA5-2FCD-141E-79807E539A25}"/>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فروش ماهیانه</a:t>
            </a:r>
            <a:endParaRPr lang="en-US" i="1" dirty="0">
              <a:solidFill>
                <a:schemeClr val="accent2">
                  <a:lumMod val="60000"/>
                  <a:lumOff val="40000"/>
                </a:schemeClr>
              </a:solidFill>
              <a:cs typeface="B Nazanin" panose="00000400000000000000" pitchFamily="2" charset="-78"/>
            </a:endParaRPr>
          </a:p>
        </p:txBody>
      </p:sp>
      <p:graphicFrame>
        <p:nvGraphicFramePr>
          <p:cNvPr id="8" name="Content Placeholder 7">
            <a:extLst>
              <a:ext uri="{FF2B5EF4-FFF2-40B4-BE49-F238E27FC236}">
                <a16:creationId xmlns:a16="http://schemas.microsoft.com/office/drawing/2014/main" id="{F3BAF9B5-ACA5-23AA-D130-BD92AA50FD30}"/>
              </a:ext>
            </a:extLst>
          </p:cNvPr>
          <p:cNvGraphicFramePr>
            <a:graphicFrameLocks noGrp="1"/>
          </p:cNvGraphicFramePr>
          <p:nvPr>
            <p:ph idx="1"/>
            <p:extLst>
              <p:ext uri="{D42A27DB-BD31-4B8C-83A1-F6EECF244321}">
                <p14:modId xmlns:p14="http://schemas.microsoft.com/office/powerpoint/2010/main" val="810494124"/>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04225628-30F7-4CB6-07D6-2E7EC73327BC}"/>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08860538-54E8-DF5E-A9DA-5B47BA1B2ABA}"/>
              </a:ext>
            </a:extLst>
          </p:cNvPr>
          <p:cNvSpPr>
            <a:spLocks noGrp="1"/>
          </p:cNvSpPr>
          <p:nvPr>
            <p:ph type="sldNum" sz="quarter" idx="12"/>
          </p:nvPr>
        </p:nvSpPr>
        <p:spPr/>
        <p:txBody>
          <a:bodyPr/>
          <a:lstStyle/>
          <a:p>
            <a:fld id="{66939979-8C37-44C7-9DC2-076016B238C6}" type="slidenum">
              <a:rPr lang="en-US" smtClean="0"/>
              <a:t>13</a:t>
            </a:fld>
            <a:endParaRPr lang="en-US"/>
          </a:p>
        </p:txBody>
      </p:sp>
    </p:spTree>
    <p:extLst>
      <p:ext uri="{BB962C8B-B14F-4D97-AF65-F5344CB8AC3E}">
        <p14:creationId xmlns:p14="http://schemas.microsoft.com/office/powerpoint/2010/main" val="162743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3C37-1D58-E8F1-D43E-6A9891AF438B}"/>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نسبت سرمایه</a:t>
            </a:r>
            <a:endParaRPr lang="en-US" i="1" dirty="0">
              <a:solidFill>
                <a:schemeClr val="accent2">
                  <a:lumMod val="60000"/>
                  <a:lumOff val="40000"/>
                </a:schemeClr>
              </a:solidFill>
              <a:cs typeface="B Nazanin" panose="00000400000000000000" pitchFamily="2" charset="-78"/>
            </a:endParaRPr>
          </a:p>
        </p:txBody>
      </p:sp>
      <p:sp>
        <p:nvSpPr>
          <p:cNvPr id="4" name="Footer Placeholder 3">
            <a:extLst>
              <a:ext uri="{FF2B5EF4-FFF2-40B4-BE49-F238E27FC236}">
                <a16:creationId xmlns:a16="http://schemas.microsoft.com/office/drawing/2014/main" id="{DCED32F2-8C6C-865E-F26F-BA3E3C48222C}"/>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89CEB837-42E3-07C1-715C-72B23928E29C}"/>
              </a:ext>
            </a:extLst>
          </p:cNvPr>
          <p:cNvSpPr>
            <a:spLocks noGrp="1"/>
          </p:cNvSpPr>
          <p:nvPr>
            <p:ph type="sldNum" sz="quarter" idx="12"/>
          </p:nvPr>
        </p:nvSpPr>
        <p:spPr/>
        <p:txBody>
          <a:bodyPr/>
          <a:lstStyle/>
          <a:p>
            <a:fld id="{66939979-8C37-44C7-9DC2-076016B238C6}" type="slidenum">
              <a:rPr lang="en-US" smtClean="0"/>
              <a:t>14</a:t>
            </a:fld>
            <a:endParaRPr lang="en-US"/>
          </a:p>
        </p:txBody>
      </p:sp>
      <p:graphicFrame>
        <p:nvGraphicFramePr>
          <p:cNvPr id="13" name="Content Placeholder 12">
            <a:extLst>
              <a:ext uri="{FF2B5EF4-FFF2-40B4-BE49-F238E27FC236}">
                <a16:creationId xmlns:a16="http://schemas.microsoft.com/office/drawing/2014/main" id="{55A0887F-ACE0-F7B3-FC7F-6B0E43B891DB}"/>
              </a:ext>
            </a:extLst>
          </p:cNvPr>
          <p:cNvGraphicFramePr>
            <a:graphicFrameLocks noGrp="1"/>
          </p:cNvGraphicFramePr>
          <p:nvPr>
            <p:ph idx="1"/>
            <p:extLst>
              <p:ext uri="{D42A27DB-BD31-4B8C-83A1-F6EECF244321}">
                <p14:modId xmlns:p14="http://schemas.microsoft.com/office/powerpoint/2010/main" val="1175880803"/>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649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92F1E-76B7-3FC0-6B51-F8D835E9633A}"/>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نسبت هزینه مالی</a:t>
            </a:r>
            <a:endParaRPr lang="en-US" i="1" dirty="0">
              <a:solidFill>
                <a:schemeClr val="accent2">
                  <a:lumMod val="60000"/>
                  <a:lumOff val="40000"/>
                </a:schemeClr>
              </a:solidFill>
              <a:cs typeface="B Nazanin" panose="00000400000000000000" pitchFamily="2" charset="-78"/>
            </a:endParaRPr>
          </a:p>
        </p:txBody>
      </p:sp>
      <p:graphicFrame>
        <p:nvGraphicFramePr>
          <p:cNvPr id="8" name="Content Placeholder 7">
            <a:extLst>
              <a:ext uri="{FF2B5EF4-FFF2-40B4-BE49-F238E27FC236}">
                <a16:creationId xmlns:a16="http://schemas.microsoft.com/office/drawing/2014/main" id="{3DA84BD1-754C-3BE6-BC8D-BD0581E579C3}"/>
              </a:ext>
            </a:extLst>
          </p:cNvPr>
          <p:cNvGraphicFramePr>
            <a:graphicFrameLocks noGrp="1"/>
          </p:cNvGraphicFramePr>
          <p:nvPr>
            <p:ph idx="1"/>
            <p:extLst>
              <p:ext uri="{D42A27DB-BD31-4B8C-83A1-F6EECF244321}">
                <p14:modId xmlns:p14="http://schemas.microsoft.com/office/powerpoint/2010/main" val="3276334397"/>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2E65C7F5-3EF5-315A-6DB0-16F80D94E022}"/>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4FD91E33-DA61-BECB-2B78-5702ECA7235F}"/>
              </a:ext>
            </a:extLst>
          </p:cNvPr>
          <p:cNvSpPr>
            <a:spLocks noGrp="1"/>
          </p:cNvSpPr>
          <p:nvPr>
            <p:ph type="sldNum" sz="quarter" idx="12"/>
          </p:nvPr>
        </p:nvSpPr>
        <p:spPr/>
        <p:txBody>
          <a:bodyPr/>
          <a:lstStyle/>
          <a:p>
            <a:fld id="{66939979-8C37-44C7-9DC2-076016B238C6}" type="slidenum">
              <a:rPr lang="en-US" smtClean="0"/>
              <a:t>15</a:t>
            </a:fld>
            <a:endParaRPr lang="en-US"/>
          </a:p>
        </p:txBody>
      </p:sp>
    </p:spTree>
    <p:extLst>
      <p:ext uri="{BB962C8B-B14F-4D97-AF65-F5344CB8AC3E}">
        <p14:creationId xmlns:p14="http://schemas.microsoft.com/office/powerpoint/2010/main" val="2239082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37A4-19A4-B33D-236A-3E738A30C47E}"/>
              </a:ext>
            </a:extLst>
          </p:cNvPr>
          <p:cNvSpPr>
            <a:spLocks noGrp="1"/>
          </p:cNvSpPr>
          <p:nvPr>
            <p:ph type="title"/>
          </p:nvPr>
        </p:nvSpPr>
        <p:spPr/>
        <p:txBody>
          <a:bodyPr/>
          <a:lstStyle/>
          <a:p>
            <a:pPr algn="ctr"/>
            <a:r>
              <a:rPr lang="fa-IR" i="1" dirty="0">
                <a:solidFill>
                  <a:schemeClr val="accent2"/>
                </a:solidFill>
                <a:cs typeface="B Nazanin" panose="00000400000000000000" pitchFamily="2" charset="-78"/>
              </a:rPr>
              <a:t>تاثیر شرایط اقتصاد جهانی بر صنعت پالایش نفت</a:t>
            </a:r>
            <a:endParaRPr lang="en-US" i="1" dirty="0">
              <a:solidFill>
                <a:schemeClr val="accent2"/>
              </a:solidFill>
              <a:cs typeface="B Nazanin" panose="00000400000000000000" pitchFamily="2" charset="-78"/>
            </a:endParaRPr>
          </a:p>
        </p:txBody>
      </p:sp>
      <p:sp>
        <p:nvSpPr>
          <p:cNvPr id="3" name="Content Placeholder 2">
            <a:extLst>
              <a:ext uri="{FF2B5EF4-FFF2-40B4-BE49-F238E27FC236}">
                <a16:creationId xmlns:a16="http://schemas.microsoft.com/office/drawing/2014/main" id="{633ADA06-1153-8945-AD26-E96CDC5C7893}"/>
              </a:ext>
            </a:extLst>
          </p:cNvPr>
          <p:cNvSpPr>
            <a:spLocks noGrp="1"/>
          </p:cNvSpPr>
          <p:nvPr>
            <p:ph idx="1"/>
          </p:nvPr>
        </p:nvSpPr>
        <p:spPr>
          <a:xfrm>
            <a:off x="685800" y="1828800"/>
            <a:ext cx="10820400" cy="4527045"/>
          </a:xfrm>
        </p:spPr>
        <p:txBody>
          <a:bodyPr>
            <a:normAutofit lnSpcReduction="10000"/>
          </a:bodyPr>
          <a:lstStyle/>
          <a:p>
            <a:pPr algn="r" rtl="1"/>
            <a:r>
              <a:rPr lang="fa-IR" dirty="0">
                <a:solidFill>
                  <a:srgbClr val="FF0000"/>
                </a:solidFill>
              </a:rPr>
              <a:t>نوسانات قیمت نفت </a:t>
            </a:r>
            <a:r>
              <a:rPr lang="fa-IR" dirty="0">
                <a:solidFill>
                  <a:schemeClr val="bg1">
                    <a:lumMod val="50000"/>
                  </a:schemeClr>
                </a:solidFill>
              </a:rPr>
              <a:t>: نوسانات قیمت نفت به دلیل تغییرات در عرضه و تقاضا تصمیمات اوپک و تحولات ژئوپلیتیکی می تواند تأثیر عمده ای بر صنعت پالایش نفت داشته باشد. افزایش قیمت نفت منجر به افزایش هزینه های تولید و کاهش حاشیه سود می شود در حالی که کاهش قیمت نفت ممکن است سودآوری را افزایش دهد اما باعث کاهش سرمایه گذاری ها می شود .  </a:t>
            </a:r>
          </a:p>
          <a:p>
            <a:pPr algn="r" rtl="1"/>
            <a:r>
              <a:rPr lang="fa-IR" dirty="0">
                <a:solidFill>
                  <a:srgbClr val="FF0000"/>
                </a:solidFill>
              </a:rPr>
              <a:t>رشد اقتصاد جهانی </a:t>
            </a:r>
            <a:r>
              <a:rPr lang="fa-IR" dirty="0">
                <a:solidFill>
                  <a:schemeClr val="bg1">
                    <a:lumMod val="50000"/>
                  </a:schemeClr>
                </a:solidFill>
              </a:rPr>
              <a:t>: رشد اقتصاد جهانی مستقیما بر تقاضای نفت تأثیر می گذارد. در دوره های رشد اقتصادی تقاضا برای محصولات پالایش شده مانند بنزین و دیزل افزایش می یابد که باعث افزایش سودآوری پالایشگاه ها می شود. در مقابل رکود اقتصادی می تواند منجر به کاهش تقاضا و فشار بر حاشیه سود پالایشگاه ها شود.</a:t>
            </a:r>
          </a:p>
          <a:p>
            <a:pPr algn="r" rtl="1"/>
            <a:r>
              <a:rPr lang="fa-IR" dirty="0">
                <a:solidFill>
                  <a:schemeClr val="bg1">
                    <a:lumMod val="50000"/>
                  </a:schemeClr>
                </a:solidFill>
              </a:rPr>
              <a:t> </a:t>
            </a:r>
            <a:r>
              <a:rPr lang="fa-IR" dirty="0">
                <a:solidFill>
                  <a:srgbClr val="FF0000"/>
                </a:solidFill>
              </a:rPr>
              <a:t>تغییرات در قوانین زیست محیطی </a:t>
            </a:r>
            <a:r>
              <a:rPr lang="fa-IR" dirty="0">
                <a:solidFill>
                  <a:schemeClr val="bg1">
                    <a:lumMod val="50000"/>
                  </a:schemeClr>
                </a:solidFill>
              </a:rPr>
              <a:t>: سیاست های زیست محیطی سخت گیرانه تر در سطح جهانی پالایشگاه ها را ملزم به سرمایه گذاری در فناوری های جدید برای کاهش آلاینده ها می کند. این تغییرات می تواند هزینه های عملیاتی را افزایش دهد اما در بلند مدت منجر به بهره وری بیشتر و سازگاری با مقررات جدید می شود.</a:t>
            </a:r>
          </a:p>
          <a:p>
            <a:pPr algn="r" rtl="1"/>
            <a:r>
              <a:rPr lang="fa-IR" dirty="0">
                <a:solidFill>
                  <a:schemeClr val="bg1">
                    <a:lumMod val="50000"/>
                  </a:schemeClr>
                </a:solidFill>
              </a:rPr>
              <a:t> </a:t>
            </a:r>
            <a:r>
              <a:rPr lang="fa-IR" dirty="0">
                <a:solidFill>
                  <a:srgbClr val="FF0000"/>
                </a:solidFill>
              </a:rPr>
              <a:t>عوامل اجتماعی </a:t>
            </a:r>
            <a:r>
              <a:rPr lang="fa-IR" dirty="0">
                <a:solidFill>
                  <a:schemeClr val="bg1">
                    <a:lumMod val="50000"/>
                  </a:schemeClr>
                </a:solidFill>
              </a:rPr>
              <a:t>: عوامل اجتماعی تاثیر به سزایی در میزان عرضه و تقاضای فرآورده های پالایشگاهی دارد. این موضوع در طی سالیان گذشته و در دوره همه گیری کرونا به وضوح دیده شد بطوری که مصرف برخی فرآورده های اصلی مانند بنزین سوخت های هوایی و دیزل سبک در طی دوره همه گیری کرونا به شدت کاهش یافت و اثر کشش عرضه به قیمت باعث افت شدید قیمت این فرآورده ها در بازه هایی از زمان گردید.</a:t>
            </a:r>
            <a:endParaRPr lang="en-US" dirty="0">
              <a:solidFill>
                <a:schemeClr val="bg1">
                  <a:lumMod val="50000"/>
                </a:schemeClr>
              </a:solidFill>
            </a:endParaRPr>
          </a:p>
        </p:txBody>
      </p:sp>
      <p:sp>
        <p:nvSpPr>
          <p:cNvPr id="4" name="Footer Placeholder 3">
            <a:extLst>
              <a:ext uri="{FF2B5EF4-FFF2-40B4-BE49-F238E27FC236}">
                <a16:creationId xmlns:a16="http://schemas.microsoft.com/office/drawing/2014/main" id="{EAE3A0CA-1F0F-2539-8F8F-72DE6BF075A9}"/>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9805F0F1-E3EB-F23F-D0CF-1663BB73926E}"/>
              </a:ext>
            </a:extLst>
          </p:cNvPr>
          <p:cNvSpPr>
            <a:spLocks noGrp="1"/>
          </p:cNvSpPr>
          <p:nvPr>
            <p:ph type="sldNum" sz="quarter" idx="12"/>
          </p:nvPr>
        </p:nvSpPr>
        <p:spPr/>
        <p:txBody>
          <a:bodyPr/>
          <a:lstStyle/>
          <a:p>
            <a:fld id="{66939979-8C37-44C7-9DC2-076016B238C6}" type="slidenum">
              <a:rPr lang="en-US" smtClean="0"/>
              <a:t>16</a:t>
            </a:fld>
            <a:endParaRPr lang="en-US"/>
          </a:p>
        </p:txBody>
      </p:sp>
    </p:spTree>
    <p:extLst>
      <p:ext uri="{BB962C8B-B14F-4D97-AF65-F5344CB8AC3E}">
        <p14:creationId xmlns:p14="http://schemas.microsoft.com/office/powerpoint/2010/main" val="4101034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D4DB1-6F9D-7BAA-F147-8645AC406C63}"/>
              </a:ext>
            </a:extLst>
          </p:cNvPr>
          <p:cNvSpPr>
            <a:spLocks noGrp="1"/>
          </p:cNvSpPr>
          <p:nvPr>
            <p:ph idx="1"/>
          </p:nvPr>
        </p:nvSpPr>
        <p:spPr/>
        <p:txBody>
          <a:bodyPr/>
          <a:lstStyle/>
          <a:p>
            <a:pPr algn="ctr"/>
            <a:r>
              <a:rPr lang="fa-IR" sz="2800" i="1" dirty="0">
                <a:solidFill>
                  <a:schemeClr val="accent4"/>
                </a:solidFill>
                <a:cs typeface="B Nazanin" panose="00000400000000000000" pitchFamily="2" charset="-78"/>
              </a:rPr>
              <a:t>نام تحلیلگر مهرداد نهتانی </a:t>
            </a:r>
          </a:p>
          <a:p>
            <a:endParaRPr lang="fa-IR" dirty="0"/>
          </a:p>
          <a:p>
            <a:pPr marL="0" indent="0" algn="ctr">
              <a:buNone/>
            </a:pPr>
            <a:r>
              <a:rPr lang="fa-IR" sz="2800" i="1" dirty="0">
                <a:solidFill>
                  <a:schemeClr val="accent4"/>
                </a:solidFill>
                <a:cs typeface="B Nazanin" panose="00000400000000000000" pitchFamily="2" charset="-78"/>
              </a:rPr>
              <a:t>با تشکر از استاد با تجربه و فرهیخته دکتر بردیا خسروانی</a:t>
            </a:r>
          </a:p>
          <a:p>
            <a:pPr marL="0" indent="0" algn="ctr">
              <a:buNone/>
            </a:pPr>
            <a:r>
              <a:rPr lang="fa-IR" sz="2800" i="1" dirty="0">
                <a:solidFill>
                  <a:schemeClr val="accent4"/>
                </a:solidFill>
                <a:cs typeface="B Nazanin" panose="00000400000000000000" pitchFamily="2" charset="-78"/>
              </a:rPr>
              <a:t> </a:t>
            </a:r>
          </a:p>
          <a:p>
            <a:pPr marL="0" indent="0" algn="ctr">
              <a:buNone/>
            </a:pPr>
            <a:r>
              <a:rPr lang="fa-IR" sz="2800" i="1">
                <a:solidFill>
                  <a:schemeClr val="accent4"/>
                </a:solidFill>
                <a:cs typeface="B Nazanin" panose="00000400000000000000" pitchFamily="2" charset="-78"/>
              </a:rPr>
              <a:t>تاریخ تحلیل1404/02/21</a:t>
            </a:r>
            <a:endParaRPr lang="fa-IR" sz="2800" i="1" dirty="0">
              <a:solidFill>
                <a:schemeClr val="accent4"/>
              </a:solidFill>
              <a:cs typeface="B Nazanin" panose="00000400000000000000" pitchFamily="2" charset="-78"/>
            </a:endParaRPr>
          </a:p>
        </p:txBody>
      </p:sp>
      <p:sp>
        <p:nvSpPr>
          <p:cNvPr id="4" name="Footer Placeholder 3">
            <a:extLst>
              <a:ext uri="{FF2B5EF4-FFF2-40B4-BE49-F238E27FC236}">
                <a16:creationId xmlns:a16="http://schemas.microsoft.com/office/drawing/2014/main" id="{ACB6D4E8-5CE4-8240-A94B-1EAB87601263}"/>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AC8DF20B-09C7-E496-0153-57922AEAC711}"/>
              </a:ext>
            </a:extLst>
          </p:cNvPr>
          <p:cNvSpPr>
            <a:spLocks noGrp="1"/>
          </p:cNvSpPr>
          <p:nvPr>
            <p:ph type="sldNum" sz="quarter" idx="12"/>
          </p:nvPr>
        </p:nvSpPr>
        <p:spPr/>
        <p:txBody>
          <a:bodyPr/>
          <a:lstStyle/>
          <a:p>
            <a:fld id="{66939979-8C37-44C7-9DC2-076016B238C6}" type="slidenum">
              <a:rPr lang="en-US" smtClean="0"/>
              <a:t>17</a:t>
            </a:fld>
            <a:endParaRPr lang="en-US"/>
          </a:p>
        </p:txBody>
      </p:sp>
    </p:spTree>
    <p:extLst>
      <p:ext uri="{BB962C8B-B14F-4D97-AF65-F5344CB8AC3E}">
        <p14:creationId xmlns:p14="http://schemas.microsoft.com/office/powerpoint/2010/main" val="155063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8B61-B352-B224-49F0-BE845EC7ED26}"/>
              </a:ext>
            </a:extLst>
          </p:cNvPr>
          <p:cNvSpPr>
            <a:spLocks noGrp="1"/>
          </p:cNvSpPr>
          <p:nvPr>
            <p:ph type="title"/>
          </p:nvPr>
        </p:nvSpPr>
        <p:spPr/>
        <p:txBody>
          <a:bodyPr/>
          <a:lstStyle/>
          <a:p>
            <a:pPr algn="ctr"/>
            <a:r>
              <a:rPr lang="fa-IR" i="1" dirty="0">
                <a:solidFill>
                  <a:schemeClr val="accent1"/>
                </a:solidFill>
                <a:cs typeface="B Nazanin" panose="00000400000000000000" pitchFamily="2" charset="-78"/>
              </a:rPr>
              <a:t>سهامداران</a:t>
            </a:r>
            <a:endParaRPr lang="en-US" i="1" dirty="0">
              <a:solidFill>
                <a:schemeClr val="accent1"/>
              </a:solidFill>
              <a:cs typeface="B Nazanin" panose="00000400000000000000" pitchFamily="2" charset="-78"/>
            </a:endParaRPr>
          </a:p>
        </p:txBody>
      </p:sp>
      <p:sp>
        <p:nvSpPr>
          <p:cNvPr id="4" name="Footer Placeholder 3">
            <a:extLst>
              <a:ext uri="{FF2B5EF4-FFF2-40B4-BE49-F238E27FC236}">
                <a16:creationId xmlns:a16="http://schemas.microsoft.com/office/drawing/2014/main" id="{E66F19F4-E162-3785-E812-243B9AA4708E}"/>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0BB78956-2CDD-EB46-EA9F-955DF218D610}"/>
              </a:ext>
            </a:extLst>
          </p:cNvPr>
          <p:cNvSpPr>
            <a:spLocks noGrp="1"/>
          </p:cNvSpPr>
          <p:nvPr>
            <p:ph type="sldNum" sz="quarter" idx="12"/>
          </p:nvPr>
        </p:nvSpPr>
        <p:spPr/>
        <p:txBody>
          <a:bodyPr/>
          <a:lstStyle/>
          <a:p>
            <a:fld id="{66939979-8C37-44C7-9DC2-076016B238C6}" type="slidenum">
              <a:rPr lang="en-US" smtClean="0"/>
              <a:t>2</a:t>
            </a:fld>
            <a:endParaRPr lang="en-US"/>
          </a:p>
        </p:txBody>
      </p:sp>
      <p:graphicFrame>
        <p:nvGraphicFramePr>
          <p:cNvPr id="13" name="Content Placeholder 12">
            <a:extLst>
              <a:ext uri="{FF2B5EF4-FFF2-40B4-BE49-F238E27FC236}">
                <a16:creationId xmlns:a16="http://schemas.microsoft.com/office/drawing/2014/main" id="{B09CF19E-9EA2-7ECB-C05A-F7F79F8DE0E6}"/>
              </a:ext>
            </a:extLst>
          </p:cNvPr>
          <p:cNvGraphicFramePr>
            <a:graphicFrameLocks noGrp="1"/>
          </p:cNvGraphicFramePr>
          <p:nvPr>
            <p:ph idx="1"/>
            <p:extLst>
              <p:ext uri="{D42A27DB-BD31-4B8C-83A1-F6EECF244321}">
                <p14:modId xmlns:p14="http://schemas.microsoft.com/office/powerpoint/2010/main" val="3462087312"/>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942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405ECF-7033-2EF6-5861-2927689555F6}"/>
              </a:ext>
            </a:extLst>
          </p:cNvPr>
          <p:cNvSpPr>
            <a:spLocks noGrp="1"/>
          </p:cNvSpPr>
          <p:nvPr>
            <p:ph type="title"/>
          </p:nvPr>
        </p:nvSpPr>
        <p:spPr>
          <a:xfrm>
            <a:off x="1380931" y="-429208"/>
            <a:ext cx="10125269" cy="2486609"/>
          </a:xfrm>
        </p:spPr>
        <p:txBody>
          <a:bodyPr>
            <a:normAutofit/>
          </a:bodyPr>
          <a:lstStyle/>
          <a:p>
            <a:pPr algn="ctr"/>
            <a:r>
              <a:rPr lang="fa-IR" i="1" dirty="0">
                <a:solidFill>
                  <a:schemeClr val="accent2">
                    <a:lumMod val="60000"/>
                    <a:lumOff val="40000"/>
                  </a:schemeClr>
                </a:solidFill>
                <a:cs typeface="B Nazanin" panose="00000400000000000000" pitchFamily="2" charset="-78"/>
              </a:rPr>
              <a:t>تصاویر</a:t>
            </a:r>
            <a:endParaRPr lang="en-US" i="1" dirty="0">
              <a:solidFill>
                <a:schemeClr val="accent2">
                  <a:lumMod val="60000"/>
                  <a:lumOff val="40000"/>
                </a:schemeClr>
              </a:solidFill>
              <a:cs typeface="B Nazanin" panose="00000400000000000000" pitchFamily="2" charset="-78"/>
            </a:endParaRPr>
          </a:p>
        </p:txBody>
      </p:sp>
      <p:pic>
        <p:nvPicPr>
          <p:cNvPr id="16" name="Content Placeholder 15">
            <a:extLst>
              <a:ext uri="{FF2B5EF4-FFF2-40B4-BE49-F238E27FC236}">
                <a16:creationId xmlns:a16="http://schemas.microsoft.com/office/drawing/2014/main" id="{96859634-E502-01B4-3C77-28B325BDF7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558212"/>
            <a:ext cx="5786535" cy="4581332"/>
          </a:xfrm>
          <a:prstGeom prst="roundRect">
            <a:avLst>
              <a:gd name="adj" fmla="val 16667"/>
            </a:avLst>
          </a:prstGeom>
          <a:ln>
            <a:solidFill>
              <a:schemeClr val="accent4">
                <a:lumMod val="60000"/>
                <a:lumOff val="40000"/>
              </a:schemeClr>
            </a:solidFill>
          </a:ln>
          <a:effectLst>
            <a:glow rad="228600">
              <a:schemeClr val="accent6">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Footer Placeholder 3">
            <a:extLst>
              <a:ext uri="{FF2B5EF4-FFF2-40B4-BE49-F238E27FC236}">
                <a16:creationId xmlns:a16="http://schemas.microsoft.com/office/drawing/2014/main" id="{96ED67D7-FEAE-0991-0766-C574C0D84D8E}"/>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2BD5BEFC-2927-741D-884A-1DC33DCAF185}"/>
              </a:ext>
            </a:extLst>
          </p:cNvPr>
          <p:cNvSpPr>
            <a:spLocks noGrp="1"/>
          </p:cNvSpPr>
          <p:nvPr>
            <p:ph type="sldNum" sz="quarter" idx="12"/>
          </p:nvPr>
        </p:nvSpPr>
        <p:spPr/>
        <p:txBody>
          <a:bodyPr/>
          <a:lstStyle/>
          <a:p>
            <a:fld id="{66939979-8C37-44C7-9DC2-076016B238C6}" type="slidenum">
              <a:rPr lang="en-US" smtClean="0"/>
              <a:t>3</a:t>
            </a:fld>
            <a:endParaRPr lang="en-US"/>
          </a:p>
        </p:txBody>
      </p:sp>
      <p:pic>
        <p:nvPicPr>
          <p:cNvPr id="8" name="Content Placeholder 7">
            <a:extLst>
              <a:ext uri="{FF2B5EF4-FFF2-40B4-BE49-F238E27FC236}">
                <a16:creationId xmlns:a16="http://schemas.microsoft.com/office/drawing/2014/main" id="{4CFDC2D9-9F9A-6CD0-54D8-39F658135D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33265" y="1558210"/>
            <a:ext cx="5786535" cy="4581333"/>
          </a:xfrm>
          <a:prstGeom prst="roundRect">
            <a:avLst>
              <a:gd name="adj" fmla="val 16667"/>
            </a:avLst>
          </a:prstGeom>
          <a:ln>
            <a:noFill/>
          </a:ln>
          <a:effectLst>
            <a:glow rad="2286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56952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2F74B-6669-228D-6BF8-B236C6DAAFBE}"/>
              </a:ext>
            </a:extLst>
          </p:cNvPr>
          <p:cNvSpPr>
            <a:spLocks noGrp="1"/>
          </p:cNvSpPr>
          <p:nvPr>
            <p:ph type="ftr" sz="quarter" idx="11"/>
          </p:nvPr>
        </p:nvSpPr>
        <p:spPr/>
        <p:txBody>
          <a:bodyPr/>
          <a:lstStyle/>
          <a:p>
            <a:r>
              <a:rPr lang="fa-IR"/>
              <a:t>پالایشگاه نفت اصفهان</a:t>
            </a:r>
            <a:endParaRPr lang="en-US"/>
          </a:p>
        </p:txBody>
      </p:sp>
      <p:sp>
        <p:nvSpPr>
          <p:cNvPr id="5" name="Slide Number Placeholder 4">
            <a:extLst>
              <a:ext uri="{FF2B5EF4-FFF2-40B4-BE49-F238E27FC236}">
                <a16:creationId xmlns:a16="http://schemas.microsoft.com/office/drawing/2014/main" id="{995229B5-9414-F0D9-C284-F641D6504429}"/>
              </a:ext>
            </a:extLst>
          </p:cNvPr>
          <p:cNvSpPr>
            <a:spLocks noGrp="1"/>
          </p:cNvSpPr>
          <p:nvPr>
            <p:ph type="sldNum" sz="quarter" idx="12"/>
          </p:nvPr>
        </p:nvSpPr>
        <p:spPr/>
        <p:txBody>
          <a:bodyPr/>
          <a:lstStyle/>
          <a:p>
            <a:fld id="{66939979-8C37-44C7-9DC2-076016B238C6}" type="slidenum">
              <a:rPr lang="en-US" smtClean="0"/>
              <a:t>4</a:t>
            </a:fld>
            <a:endParaRPr lang="en-US"/>
          </a:p>
        </p:txBody>
      </p:sp>
      <p:sp>
        <p:nvSpPr>
          <p:cNvPr id="9" name="Title 1">
            <a:extLst>
              <a:ext uri="{FF2B5EF4-FFF2-40B4-BE49-F238E27FC236}">
                <a16:creationId xmlns:a16="http://schemas.microsoft.com/office/drawing/2014/main" id="{94280A42-683A-EE49-06B5-B319C80E3431}"/>
              </a:ext>
            </a:extLst>
          </p:cNvPr>
          <p:cNvSpPr>
            <a:spLocks noGrp="1"/>
          </p:cNvSpPr>
          <p:nvPr>
            <p:ph idx="1"/>
          </p:nvPr>
        </p:nvSpPr>
        <p:spPr>
          <a:xfrm>
            <a:off x="685800" y="746125"/>
            <a:ext cx="10820400" cy="5915608"/>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rtl="1">
              <a:buNone/>
            </a:pPr>
            <a:r>
              <a:rPr lang="fa-IR" sz="3200" b="1" i="1" dirty="0">
                <a:ln/>
                <a:solidFill>
                  <a:schemeClr val="accent3"/>
                </a:solidFill>
                <a:cs typeface="B Nazanin" panose="00000400000000000000" pitchFamily="2" charset="-78"/>
              </a:rPr>
              <a:t>ماهیت کسب وکارشرکت و صنعت</a:t>
            </a:r>
          </a:p>
          <a:p>
            <a:pPr marL="0" indent="0" algn="r" rtl="1">
              <a:buNone/>
            </a:pPr>
            <a:r>
              <a:rPr lang="fa-IR" sz="2400" b="1" i="1" dirty="0">
                <a:ln/>
                <a:solidFill>
                  <a:schemeClr val="tx1">
                    <a:lumMod val="50000"/>
                    <a:lumOff val="50000"/>
                  </a:schemeClr>
                </a:solidFill>
              </a:rPr>
              <a:t>حوزه کسب و کار پالایش نفت اصفهان شامل دو بخش عمده تولید سوخت انرژی و تولید فرآورده های نفتی است که هر دو حوزه گستردگی خاص خود را دارد. بخش سوخت از فرآورده های سبک مانند گاز طبیعی آغاز و به سوخت های دریایی و به ندرت سوخت های نیروگاهی ختم می شود. این گستره همچنین شامل گاز مایع انواع سوخت های هوایی بنزین و گازوئیل است. در بخش فرآورده های نفتی کسب و کار پالایشگاه ها دامنه وسیع تری داشته و علاوه بر انواع حلالها وکیوم با توم و لوب کات که خود صنایع وابسته پالایشگاهی به حساب می آیند دیگر فرآورده های نفتی مانند نفتا و پلات فرمیت پیشران صنعت پتروشیمی در دنیا هستند. پلا تفرمیت جهت استحصال و تولید زنجیره ارزش آروماتیک ها به صنایع پتروشیمی آروماتیک و نفتا برای تبدیل به زنجیره ارزش اتیلن و پروپیلن به صنایع پتروشیمی پایه نفتا ارسال می گردد. تحلیل و بررسی جایگاه شرکت های پالایشگاهی مستلزم پایش دقیق کسب و کارهای وابسته در هر دو حوزه انرژی و فرآورده های نفتی است. شرکت پالایش نفت اصفهان به صورت دوره ای کسب و کار انرژی و فرآورده های نفتی دنیا را مورد بررسی و پایش قرار می دهد. ورودی این تحلیل ها گزارش های ارائه شده از طرف شرکت های بزرگ نفتی و همچنین دیگر شرکت های حوزه انرژی در جهان است. در حال حاضر ظرفیت پالایشگاهی دنیا حدود ۱۰۲ میلیون بشکه در روز و سهم کشور ما ۲/۲۵ درصد ۲/۳) میلیون بشکه و سهم پالایشگاه اصفهان ۰/۳۶ است که در مقایسه با کل دنیا نیز قابل توجه می باشد.</a:t>
            </a:r>
            <a:endParaRPr lang="en-US" sz="3200" b="1" i="1" dirty="0">
              <a:ln/>
              <a:solidFill>
                <a:schemeClr val="tx1">
                  <a:lumMod val="50000"/>
                  <a:lumOff val="50000"/>
                </a:schemeClr>
              </a:solidFill>
              <a:cs typeface="B Nazanin" panose="00000400000000000000" pitchFamily="2" charset="-78"/>
            </a:endParaRPr>
          </a:p>
        </p:txBody>
      </p:sp>
    </p:spTree>
    <p:extLst>
      <p:ext uri="{BB962C8B-B14F-4D97-AF65-F5344CB8AC3E}">
        <p14:creationId xmlns:p14="http://schemas.microsoft.com/office/powerpoint/2010/main" val="2133119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60F7-5D08-06A7-0671-00B89E8D1FBC}"/>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دوره وصول مطالبات</a:t>
            </a:r>
            <a:r>
              <a:rPr lang="fa-IR" sz="2800" i="1" dirty="0">
                <a:solidFill>
                  <a:schemeClr val="accent2">
                    <a:lumMod val="60000"/>
                    <a:lumOff val="40000"/>
                  </a:schemeClr>
                </a:solidFill>
                <a:cs typeface="B Nazanin" panose="00000400000000000000" pitchFamily="2" charset="-78"/>
              </a:rPr>
              <a:t>(روز) </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5B9D9E52-FCEC-D6EB-81E1-6CD2D605A4F0}"/>
              </a:ext>
            </a:extLst>
          </p:cNvPr>
          <p:cNvGraphicFramePr>
            <a:graphicFrameLocks noGrp="1"/>
          </p:cNvGraphicFramePr>
          <p:nvPr>
            <p:ph idx="1"/>
            <p:extLst>
              <p:ext uri="{D42A27DB-BD31-4B8C-83A1-F6EECF244321}">
                <p14:modId xmlns:p14="http://schemas.microsoft.com/office/powerpoint/2010/main" val="3114864725"/>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A876DD59-CCBF-D4A5-951F-52A77A14D76D}"/>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87379DD3-C031-AED4-3A65-96610EEC42F3}"/>
              </a:ext>
            </a:extLst>
          </p:cNvPr>
          <p:cNvSpPr>
            <a:spLocks noGrp="1"/>
          </p:cNvSpPr>
          <p:nvPr>
            <p:ph type="sldNum" sz="quarter" idx="12"/>
          </p:nvPr>
        </p:nvSpPr>
        <p:spPr/>
        <p:txBody>
          <a:bodyPr/>
          <a:lstStyle/>
          <a:p>
            <a:fld id="{66939979-8C37-44C7-9DC2-076016B238C6}" type="slidenum">
              <a:rPr lang="en-US" smtClean="0"/>
              <a:t>5</a:t>
            </a:fld>
            <a:endParaRPr lang="en-US"/>
          </a:p>
        </p:txBody>
      </p:sp>
    </p:spTree>
    <p:extLst>
      <p:ext uri="{BB962C8B-B14F-4D97-AF65-F5344CB8AC3E}">
        <p14:creationId xmlns:p14="http://schemas.microsoft.com/office/powerpoint/2010/main" val="293931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2F31-9355-EC0B-2C76-D5F7E679E7A7}"/>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مطالبات به دارایی</a:t>
            </a:r>
            <a:r>
              <a:rPr lang="fa-IR" sz="2800" i="1" dirty="0">
                <a:solidFill>
                  <a:schemeClr val="accent2">
                    <a:lumMod val="60000"/>
                    <a:lumOff val="40000"/>
                  </a:schemeClr>
                </a:solidFill>
                <a:cs typeface="B Nazanin" panose="00000400000000000000" pitchFamily="2" charset="-78"/>
              </a:rPr>
              <a:t>(درصد)</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D09D67DB-8EF7-D6F2-CA3E-DFBDF9074B7C}"/>
              </a:ext>
            </a:extLst>
          </p:cNvPr>
          <p:cNvGraphicFramePr>
            <a:graphicFrameLocks noGrp="1"/>
          </p:cNvGraphicFramePr>
          <p:nvPr>
            <p:ph idx="1"/>
            <p:extLst>
              <p:ext uri="{D42A27DB-BD31-4B8C-83A1-F6EECF244321}">
                <p14:modId xmlns:p14="http://schemas.microsoft.com/office/powerpoint/2010/main" val="3379522446"/>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37D964F4-E465-9304-3728-FD091C6BBB9E}"/>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2F072AF8-6CB7-ACDD-CC71-C5DB4734B3D1}"/>
              </a:ext>
            </a:extLst>
          </p:cNvPr>
          <p:cNvSpPr>
            <a:spLocks noGrp="1"/>
          </p:cNvSpPr>
          <p:nvPr>
            <p:ph type="sldNum" sz="quarter" idx="12"/>
          </p:nvPr>
        </p:nvSpPr>
        <p:spPr/>
        <p:txBody>
          <a:bodyPr/>
          <a:lstStyle/>
          <a:p>
            <a:fld id="{66939979-8C37-44C7-9DC2-076016B238C6}" type="slidenum">
              <a:rPr lang="en-US" smtClean="0"/>
              <a:t>6</a:t>
            </a:fld>
            <a:endParaRPr lang="en-US"/>
          </a:p>
        </p:txBody>
      </p:sp>
    </p:spTree>
    <p:extLst>
      <p:ext uri="{BB962C8B-B14F-4D97-AF65-F5344CB8AC3E}">
        <p14:creationId xmlns:p14="http://schemas.microsoft.com/office/powerpoint/2010/main" val="260940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3CA8-CE4F-905E-0B52-01987FCC3E28}"/>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دوره گردش کالا</a:t>
            </a:r>
            <a:r>
              <a:rPr lang="fa-IR" sz="2800" i="1" dirty="0">
                <a:solidFill>
                  <a:schemeClr val="accent2">
                    <a:lumMod val="60000"/>
                    <a:lumOff val="40000"/>
                  </a:schemeClr>
                </a:solidFill>
                <a:cs typeface="B Nazanin" panose="00000400000000000000" pitchFamily="2" charset="-78"/>
              </a:rPr>
              <a:t>(روز)</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A8127F07-6EF1-E7AD-2B33-09B0FE08160A}"/>
              </a:ext>
            </a:extLst>
          </p:cNvPr>
          <p:cNvGraphicFramePr>
            <a:graphicFrameLocks noGrp="1"/>
          </p:cNvGraphicFramePr>
          <p:nvPr>
            <p:ph idx="1"/>
            <p:extLst>
              <p:ext uri="{D42A27DB-BD31-4B8C-83A1-F6EECF244321}">
                <p14:modId xmlns:p14="http://schemas.microsoft.com/office/powerpoint/2010/main" val="428837896"/>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090D6ADA-D812-7837-9DE8-FF7CFC85C681}"/>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BB500FB1-B024-CEB5-1E0E-39756801B1F9}"/>
              </a:ext>
            </a:extLst>
          </p:cNvPr>
          <p:cNvSpPr>
            <a:spLocks noGrp="1"/>
          </p:cNvSpPr>
          <p:nvPr>
            <p:ph type="sldNum" sz="quarter" idx="12"/>
          </p:nvPr>
        </p:nvSpPr>
        <p:spPr/>
        <p:txBody>
          <a:bodyPr/>
          <a:lstStyle/>
          <a:p>
            <a:fld id="{66939979-8C37-44C7-9DC2-076016B238C6}" type="slidenum">
              <a:rPr lang="en-US" smtClean="0"/>
              <a:t>7</a:t>
            </a:fld>
            <a:endParaRPr lang="en-US"/>
          </a:p>
        </p:txBody>
      </p:sp>
    </p:spTree>
    <p:extLst>
      <p:ext uri="{BB962C8B-B14F-4D97-AF65-F5344CB8AC3E}">
        <p14:creationId xmlns:p14="http://schemas.microsoft.com/office/powerpoint/2010/main" val="370472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CD2C-1E24-99AC-1885-E67925F75DFF}"/>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رشد فروش</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843A5DB8-F564-FAB4-77FF-05C7E2146479}"/>
              </a:ext>
            </a:extLst>
          </p:cNvPr>
          <p:cNvGraphicFramePr>
            <a:graphicFrameLocks noGrp="1"/>
          </p:cNvGraphicFramePr>
          <p:nvPr>
            <p:ph idx="1"/>
            <p:extLst>
              <p:ext uri="{D42A27DB-BD31-4B8C-83A1-F6EECF244321}">
                <p14:modId xmlns:p14="http://schemas.microsoft.com/office/powerpoint/2010/main" val="1188621741"/>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A44EE0A9-D331-E6B8-F0D4-60C5FEE23B01}"/>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0396AB69-51E4-7C72-5967-517DAC7B3A2A}"/>
              </a:ext>
            </a:extLst>
          </p:cNvPr>
          <p:cNvSpPr>
            <a:spLocks noGrp="1"/>
          </p:cNvSpPr>
          <p:nvPr>
            <p:ph type="sldNum" sz="quarter" idx="12"/>
          </p:nvPr>
        </p:nvSpPr>
        <p:spPr/>
        <p:txBody>
          <a:bodyPr/>
          <a:lstStyle/>
          <a:p>
            <a:fld id="{66939979-8C37-44C7-9DC2-076016B238C6}" type="slidenum">
              <a:rPr lang="en-US" smtClean="0"/>
              <a:t>8</a:t>
            </a:fld>
            <a:endParaRPr lang="en-US"/>
          </a:p>
        </p:txBody>
      </p:sp>
    </p:spTree>
    <p:extLst>
      <p:ext uri="{BB962C8B-B14F-4D97-AF65-F5344CB8AC3E}">
        <p14:creationId xmlns:p14="http://schemas.microsoft.com/office/powerpoint/2010/main" val="361650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326F-1390-047A-A8BA-B9B824023477}"/>
              </a:ext>
            </a:extLst>
          </p:cNvPr>
          <p:cNvSpPr>
            <a:spLocks noGrp="1"/>
          </p:cNvSpPr>
          <p:nvPr>
            <p:ph type="title"/>
          </p:nvPr>
        </p:nvSpPr>
        <p:spPr/>
        <p:txBody>
          <a:bodyPr/>
          <a:lstStyle/>
          <a:p>
            <a:pPr algn="ctr"/>
            <a:r>
              <a:rPr lang="fa-IR" i="1" dirty="0">
                <a:solidFill>
                  <a:schemeClr val="accent2">
                    <a:lumMod val="60000"/>
                    <a:lumOff val="40000"/>
                  </a:schemeClr>
                </a:solidFill>
                <a:cs typeface="B Nazanin" panose="00000400000000000000" pitchFamily="2" charset="-78"/>
              </a:rPr>
              <a:t>رشد سودسازی</a:t>
            </a:r>
            <a:endParaRPr lang="en-US" i="1" dirty="0">
              <a:solidFill>
                <a:schemeClr val="accent2">
                  <a:lumMod val="60000"/>
                  <a:lumOff val="40000"/>
                </a:schemeClr>
              </a:solidFill>
              <a:cs typeface="B Nazanin" panose="00000400000000000000" pitchFamily="2" charset="-78"/>
            </a:endParaRPr>
          </a:p>
        </p:txBody>
      </p:sp>
      <p:graphicFrame>
        <p:nvGraphicFramePr>
          <p:cNvPr id="6" name="Content Placeholder 5">
            <a:extLst>
              <a:ext uri="{FF2B5EF4-FFF2-40B4-BE49-F238E27FC236}">
                <a16:creationId xmlns:a16="http://schemas.microsoft.com/office/drawing/2014/main" id="{E8F1895B-BB7E-5E0C-1447-9A8D7E477B87}"/>
              </a:ext>
            </a:extLst>
          </p:cNvPr>
          <p:cNvGraphicFramePr>
            <a:graphicFrameLocks noGrp="1"/>
          </p:cNvGraphicFramePr>
          <p:nvPr>
            <p:ph idx="1"/>
            <p:extLst>
              <p:ext uri="{D42A27DB-BD31-4B8C-83A1-F6EECF244321}">
                <p14:modId xmlns:p14="http://schemas.microsoft.com/office/powerpoint/2010/main" val="40929507"/>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6">
            <a:extLst>
              <a:ext uri="{FF2B5EF4-FFF2-40B4-BE49-F238E27FC236}">
                <a16:creationId xmlns:a16="http://schemas.microsoft.com/office/drawing/2014/main" id="{C1C12540-A540-0219-5D4C-2AE1A8BFA23D}"/>
              </a:ext>
            </a:extLst>
          </p:cNvPr>
          <p:cNvSpPr>
            <a:spLocks noGrp="1"/>
          </p:cNvSpPr>
          <p:nvPr>
            <p:ph type="ftr" sz="quarter" idx="11"/>
          </p:nvPr>
        </p:nvSpPr>
        <p:spPr/>
        <p:txBody>
          <a:bodyPr/>
          <a:lstStyle/>
          <a:p>
            <a:r>
              <a:rPr lang="fa-IR"/>
              <a:t>پالایشگاه نفت اصفهان</a:t>
            </a:r>
            <a:endParaRPr lang="en-US"/>
          </a:p>
        </p:txBody>
      </p:sp>
      <p:sp>
        <p:nvSpPr>
          <p:cNvPr id="8" name="Slide Number Placeholder 7">
            <a:extLst>
              <a:ext uri="{FF2B5EF4-FFF2-40B4-BE49-F238E27FC236}">
                <a16:creationId xmlns:a16="http://schemas.microsoft.com/office/drawing/2014/main" id="{6E946840-3830-6D14-8DCE-7B1A4EB268B2}"/>
              </a:ext>
            </a:extLst>
          </p:cNvPr>
          <p:cNvSpPr>
            <a:spLocks noGrp="1"/>
          </p:cNvSpPr>
          <p:nvPr>
            <p:ph type="sldNum" sz="quarter" idx="12"/>
          </p:nvPr>
        </p:nvSpPr>
        <p:spPr/>
        <p:txBody>
          <a:bodyPr/>
          <a:lstStyle/>
          <a:p>
            <a:fld id="{66939979-8C37-44C7-9DC2-076016B238C6}" type="slidenum">
              <a:rPr lang="en-US" smtClean="0"/>
              <a:t>9</a:t>
            </a:fld>
            <a:endParaRPr lang="en-US"/>
          </a:p>
        </p:txBody>
      </p:sp>
    </p:spTree>
    <p:extLst>
      <p:ext uri="{BB962C8B-B14F-4D97-AF65-F5344CB8AC3E}">
        <p14:creationId xmlns:p14="http://schemas.microsoft.com/office/powerpoint/2010/main" val="3671204473"/>
      </p:ext>
    </p:extLst>
  </p:cSld>
  <p:clrMapOvr>
    <a:masterClrMapping/>
  </p:clrMapOvr>
</p:sld>
</file>

<file path=ppt/theme/theme1.xml><?xml version="1.0" encoding="utf-8"?>
<a:theme xmlns:a="http://schemas.openxmlformats.org/drawingml/2006/main" name="Vapor Trai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140</TotalTime>
  <Words>701</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 Nazanin</vt:lpstr>
      <vt:lpstr>Calibri</vt:lpstr>
      <vt:lpstr>Century Gothic</vt:lpstr>
      <vt:lpstr>Vapor Trail</vt:lpstr>
      <vt:lpstr>به نام ایزد یکتا</vt:lpstr>
      <vt:lpstr>سهامداران</vt:lpstr>
      <vt:lpstr>تصاویر</vt:lpstr>
      <vt:lpstr>PowerPoint Presentation</vt:lpstr>
      <vt:lpstr>دوره وصول مطالبات(روز) </vt:lpstr>
      <vt:lpstr>مطالبات به دارایی(درصد)</vt:lpstr>
      <vt:lpstr>دوره گردش کالا(روز)</vt:lpstr>
      <vt:lpstr>رشد فروش</vt:lpstr>
      <vt:lpstr>رشد سودسازی</vt:lpstr>
      <vt:lpstr>بازده دارایی</vt:lpstr>
      <vt:lpstr>بازده حقوق صاحبان سهام</vt:lpstr>
      <vt:lpstr>خرید دارایی ثابت(درصد)</vt:lpstr>
      <vt:lpstr>فروش ماهیانه</vt:lpstr>
      <vt:lpstr>نسبت سرمایه</vt:lpstr>
      <vt:lpstr>نسبت هزینه مالی</vt:lpstr>
      <vt:lpstr>تاثیر شرایط اقتصاد جهانی بر صنعت پالایش نفت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mehrdadnohtani14@gmail.com</dc:creator>
  <cp:lastModifiedBy>MEHRDADNOHTANI14@GMAIL.COM</cp:lastModifiedBy>
  <cp:revision>6</cp:revision>
  <dcterms:created xsi:type="dcterms:W3CDTF">2025-05-08T15:53:07Z</dcterms:created>
  <dcterms:modified xsi:type="dcterms:W3CDTF">2025-05-11T16:37:59Z</dcterms:modified>
</cp:coreProperties>
</file>